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2" r:id="rId2"/>
    <p:sldMasterId id="2147483684" r:id="rId3"/>
    <p:sldMasterId id="2147483686" r:id="rId4"/>
  </p:sldMasterIdLst>
  <p:notesMasterIdLst>
    <p:notesMasterId r:id="rId33"/>
  </p:notesMasterIdLst>
  <p:sldIdLst>
    <p:sldId id="348" r:id="rId5"/>
    <p:sldId id="347" r:id="rId6"/>
    <p:sldId id="336" r:id="rId7"/>
    <p:sldId id="307" r:id="rId8"/>
    <p:sldId id="337" r:id="rId9"/>
    <p:sldId id="271" r:id="rId10"/>
    <p:sldId id="358" r:id="rId11"/>
    <p:sldId id="268" r:id="rId12"/>
    <p:sldId id="273" r:id="rId13"/>
    <p:sldId id="357" r:id="rId14"/>
    <p:sldId id="272" r:id="rId15"/>
    <p:sldId id="338" r:id="rId16"/>
    <p:sldId id="339" r:id="rId17"/>
    <p:sldId id="350" r:id="rId18"/>
    <p:sldId id="349" r:id="rId19"/>
    <p:sldId id="351" r:id="rId20"/>
    <p:sldId id="344" r:id="rId21"/>
    <p:sldId id="345" r:id="rId22"/>
    <p:sldId id="340" r:id="rId23"/>
    <p:sldId id="309" r:id="rId24"/>
    <p:sldId id="353" r:id="rId25"/>
    <p:sldId id="264" r:id="rId26"/>
    <p:sldId id="354" r:id="rId27"/>
    <p:sldId id="298" r:id="rId28"/>
    <p:sldId id="341" r:id="rId29"/>
    <p:sldId id="355" r:id="rId30"/>
    <p:sldId id="283" r:id="rId31"/>
    <p:sldId id="3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>
          <p15:clr>
            <a:srgbClr val="A4A3A4"/>
          </p15:clr>
        </p15:guide>
        <p15:guide id="4">
          <p15:clr>
            <a:srgbClr val="A4A3A4"/>
          </p15:clr>
        </p15:guide>
        <p15:guide id="5" pos="44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DD6"/>
    <a:srgbClr val="E8EFEB"/>
    <a:srgbClr val="BACAC2"/>
    <a:srgbClr val="CFDCD6"/>
    <a:srgbClr val="CFE2F3"/>
    <a:srgbClr val="F9CB9C"/>
    <a:srgbClr val="B6D7A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87" autoAdjust="0"/>
    <p:restoredTop sz="96860" autoAdjust="0"/>
  </p:normalViewPr>
  <p:slideViewPr>
    <p:cSldViewPr snapToGrid="0" snapToObjects="1">
      <p:cViewPr varScale="1">
        <p:scale>
          <a:sx n="120" d="100"/>
          <a:sy n="120" d="100"/>
        </p:scale>
        <p:origin x="200" y="864"/>
      </p:cViewPr>
      <p:guideLst>
        <p:guide orient="horz" pos="2160"/>
        <p:guide pos="3840"/>
        <p:guide orient="horz"/>
        <p:guide/>
        <p:guide pos="44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nwarren:Documents:grad:research_defense:entropy_update041515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Molecular Function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Sheet3!$D$2</c:f>
              <c:strCache>
                <c:ptCount val="1"/>
                <c:pt idx="0">
                  <c:v>TI</c:v>
                </c:pt>
              </c:strCache>
            </c:strRef>
          </c:tx>
          <c:marker>
            <c:symbol val="none"/>
          </c:marker>
          <c:cat>
            <c:strRef>
              <c:f>Sheet3!$B$3:$B$102</c:f>
              <c:strCache>
                <c:ptCount val="99"/>
                <c:pt idx="0">
                  <c:v>21-12-2006</c:v>
                </c:pt>
                <c:pt idx="1">
                  <c:v>30-01-2007</c:v>
                </c:pt>
                <c:pt idx="2">
                  <c:v>28-02-2007</c:v>
                </c:pt>
                <c:pt idx="3">
                  <c:v>30-03-2007</c:v>
                </c:pt>
                <c:pt idx="4">
                  <c:v>30-04-2007</c:v>
                </c:pt>
                <c:pt idx="5">
                  <c:v>31-05-2007</c:v>
                </c:pt>
                <c:pt idx="6">
                  <c:v>29-06-2007</c:v>
                </c:pt>
                <c:pt idx="7">
                  <c:v>31-07-2007</c:v>
                </c:pt>
                <c:pt idx="8">
                  <c:v>30-08-2007</c:v>
                </c:pt>
                <c:pt idx="9">
                  <c:v>28-09-2007</c:v>
                </c:pt>
                <c:pt idx="10">
                  <c:v>31-10-2007</c:v>
                </c:pt>
                <c:pt idx="11">
                  <c:v>30-11-2007</c:v>
                </c:pt>
                <c:pt idx="12">
                  <c:v>19-12-2007</c:v>
                </c:pt>
                <c:pt idx="13">
                  <c:v>31-01-2008</c:v>
                </c:pt>
                <c:pt idx="14">
                  <c:v>29-02-2008</c:v>
                </c:pt>
                <c:pt idx="15">
                  <c:v>31-03-2008</c:v>
                </c:pt>
                <c:pt idx="16">
                  <c:v>30-04-2008</c:v>
                </c:pt>
                <c:pt idx="17">
                  <c:v>30-05-2008</c:v>
                </c:pt>
                <c:pt idx="18">
                  <c:v>30-06-2008</c:v>
                </c:pt>
                <c:pt idx="19">
                  <c:v>30-07-2008</c:v>
                </c:pt>
                <c:pt idx="20">
                  <c:v>29-08-2008</c:v>
                </c:pt>
                <c:pt idx="21">
                  <c:v>30-09-2008</c:v>
                </c:pt>
                <c:pt idx="22">
                  <c:v>31-10-2008</c:v>
                </c:pt>
                <c:pt idx="23">
                  <c:v>28-11-2008</c:v>
                </c:pt>
                <c:pt idx="24">
                  <c:v>24-12-2008</c:v>
                </c:pt>
                <c:pt idx="25">
                  <c:v>24-12-2008</c:v>
                </c:pt>
                <c:pt idx="26">
                  <c:v>27-02-2009</c:v>
                </c:pt>
                <c:pt idx="27">
                  <c:v>31-03-2009</c:v>
                </c:pt>
                <c:pt idx="28">
                  <c:v>30-04-2009</c:v>
                </c:pt>
                <c:pt idx="29">
                  <c:v>29-05-2009</c:v>
                </c:pt>
                <c:pt idx="30">
                  <c:v>30-06-2009</c:v>
                </c:pt>
                <c:pt idx="31">
                  <c:v>31-07-2009</c:v>
                </c:pt>
                <c:pt idx="32">
                  <c:v>31-08-2009</c:v>
                </c:pt>
                <c:pt idx="33">
                  <c:v>30-09-2009</c:v>
                </c:pt>
                <c:pt idx="34">
                  <c:v>30-10-2009</c:v>
                </c:pt>
                <c:pt idx="35">
                  <c:v>26-11-2009</c:v>
                </c:pt>
                <c:pt idx="36">
                  <c:v>23-12-2009</c:v>
                </c:pt>
                <c:pt idx="37">
                  <c:v>29-01-2010</c:v>
                </c:pt>
                <c:pt idx="38">
                  <c:v>26-02-2010</c:v>
                </c:pt>
                <c:pt idx="39">
                  <c:v>30-03-2010</c:v>
                </c:pt>
                <c:pt idx="40">
                  <c:v>29-04-2010</c:v>
                </c:pt>
                <c:pt idx="41">
                  <c:v>26-05-2010</c:v>
                </c:pt>
                <c:pt idx="42">
                  <c:v>30-06-2010</c:v>
                </c:pt>
                <c:pt idx="43">
                  <c:v>29-07-2010</c:v>
                </c:pt>
                <c:pt idx="44">
                  <c:v>30-08-2010</c:v>
                </c:pt>
                <c:pt idx="45">
                  <c:v>30-09-2010</c:v>
                </c:pt>
                <c:pt idx="46">
                  <c:v>29-10-2010</c:v>
                </c:pt>
                <c:pt idx="47">
                  <c:v>30-11-2010</c:v>
                </c:pt>
                <c:pt idx="48">
                  <c:v>30-12-2010</c:v>
                </c:pt>
                <c:pt idx="49">
                  <c:v>28-01-2011</c:v>
                </c:pt>
                <c:pt idx="50">
                  <c:v>28-02-2011</c:v>
                </c:pt>
                <c:pt idx="51">
                  <c:v>31-03-2011</c:v>
                </c:pt>
                <c:pt idx="52">
                  <c:v>29-04-2011</c:v>
                </c:pt>
                <c:pt idx="53">
                  <c:v>31-05-2011</c:v>
                </c:pt>
                <c:pt idx="54">
                  <c:v>30-06-2011</c:v>
                </c:pt>
                <c:pt idx="55">
                  <c:v>31-07-2011</c:v>
                </c:pt>
                <c:pt idx="56">
                  <c:v>30-08-2011</c:v>
                </c:pt>
                <c:pt idx="57">
                  <c:v>30-09-2011</c:v>
                </c:pt>
                <c:pt idx="58">
                  <c:v>31-10-2011</c:v>
                </c:pt>
                <c:pt idx="59">
                  <c:v>30-11-2011</c:v>
                </c:pt>
                <c:pt idx="60">
                  <c:v>31-01-2012</c:v>
                </c:pt>
                <c:pt idx="61">
                  <c:v>29-02-2012</c:v>
                </c:pt>
                <c:pt idx="62">
                  <c:v>30-03-2012</c:v>
                </c:pt>
                <c:pt idx="63">
                  <c:v>30-04-2012</c:v>
                </c:pt>
                <c:pt idx="64">
                  <c:v>31-05-2012</c:v>
                </c:pt>
                <c:pt idx="65">
                  <c:v>29-06-2012</c:v>
                </c:pt>
                <c:pt idx="66">
                  <c:v>31-07-2012</c:v>
                </c:pt>
                <c:pt idx="67">
                  <c:v>31-08-2012</c:v>
                </c:pt>
                <c:pt idx="68">
                  <c:v>28-09-2012</c:v>
                </c:pt>
                <c:pt idx="69">
                  <c:v>30-10-2012</c:v>
                </c:pt>
                <c:pt idx="70">
                  <c:v>26-11-2012</c:v>
                </c:pt>
                <c:pt idx="71">
                  <c:v>21-12-2012</c:v>
                </c:pt>
                <c:pt idx="72">
                  <c:v>24-01-2013</c:v>
                </c:pt>
                <c:pt idx="73">
                  <c:v>27-02-2013</c:v>
                </c:pt>
                <c:pt idx="74">
                  <c:v>29-03-2013</c:v>
                </c:pt>
                <c:pt idx="75">
                  <c:v>29-04-2013</c:v>
                </c:pt>
                <c:pt idx="76">
                  <c:v>30-05-2013</c:v>
                </c:pt>
                <c:pt idx="77">
                  <c:v>28-06-2013</c:v>
                </c:pt>
                <c:pt idx="78">
                  <c:v>30-07-2013</c:v>
                </c:pt>
                <c:pt idx="79">
                  <c:v>29-08-2013</c:v>
                </c:pt>
                <c:pt idx="80">
                  <c:v>27-09-2013</c:v>
                </c:pt>
                <c:pt idx="81">
                  <c:v>30-10-2013</c:v>
                </c:pt>
                <c:pt idx="82">
                  <c:v>28-11-2013</c:v>
                </c:pt>
                <c:pt idx="83">
                  <c:v>19-12-2013</c:v>
                </c:pt>
                <c:pt idx="84">
                  <c:v>30-01-2014</c:v>
                </c:pt>
                <c:pt idx="85">
                  <c:v>24-02-2014</c:v>
                </c:pt>
                <c:pt idx="86">
                  <c:v>31-03-2014</c:v>
                </c:pt>
                <c:pt idx="87">
                  <c:v>29-04-2014</c:v>
                </c:pt>
                <c:pt idx="88">
                  <c:v>30-05-2014</c:v>
                </c:pt>
                <c:pt idx="89">
                  <c:v>27-06-2014</c:v>
                </c:pt>
                <c:pt idx="90">
                  <c:v>30-07-2014</c:v>
                </c:pt>
                <c:pt idx="91">
                  <c:v>29-08-2014</c:v>
                </c:pt>
                <c:pt idx="92">
                  <c:v>29-09-2014</c:v>
                </c:pt>
                <c:pt idx="93">
                  <c:v>30-10-2014</c:v>
                </c:pt>
                <c:pt idx="94">
                  <c:v>27-11-2014</c:v>
                </c:pt>
                <c:pt idx="95">
                  <c:v>19-12-2014</c:v>
                </c:pt>
                <c:pt idx="96">
                  <c:v>30-01-2015</c:v>
                </c:pt>
                <c:pt idx="97">
                  <c:v>25-02-2015</c:v>
                </c:pt>
                <c:pt idx="98">
                  <c:v>30-03-2015</c:v>
                </c:pt>
              </c:strCache>
            </c:strRef>
          </c:cat>
          <c:val>
            <c:numRef>
              <c:f>Sheet3!$D$3:$D$102</c:f>
              <c:numCache>
                <c:formatCode>General</c:formatCode>
                <c:ptCount val="100"/>
                <c:pt idx="0">
                  <c:v>0.99967977241181805</c:v>
                </c:pt>
                <c:pt idx="1">
                  <c:v>0.99968052268571395</c:v>
                </c:pt>
                <c:pt idx="2">
                  <c:v>0.99968096715670796</c:v>
                </c:pt>
                <c:pt idx="3">
                  <c:v>0.99968009103787603</c:v>
                </c:pt>
                <c:pt idx="4">
                  <c:v>0.99968157696551097</c:v>
                </c:pt>
                <c:pt idx="5">
                  <c:v>0.99968245885811502</c:v>
                </c:pt>
                <c:pt idx="6">
                  <c:v>0.99968595472035704</c:v>
                </c:pt>
                <c:pt idx="7">
                  <c:v>0.999682611019162</c:v>
                </c:pt>
                <c:pt idx="8">
                  <c:v>0.99968429703373296</c:v>
                </c:pt>
                <c:pt idx="9">
                  <c:v>0.99968430980513001</c:v>
                </c:pt>
                <c:pt idx="10">
                  <c:v>0.99968824380139198</c:v>
                </c:pt>
                <c:pt idx="11">
                  <c:v>0.99969154126534798</c:v>
                </c:pt>
                <c:pt idx="12">
                  <c:v>0.99969819622060796</c:v>
                </c:pt>
                <c:pt idx="13">
                  <c:v>0.99969894133192305</c:v>
                </c:pt>
                <c:pt idx="14">
                  <c:v>0.99969861709810903</c:v>
                </c:pt>
                <c:pt idx="15">
                  <c:v>0.99969819658641002</c:v>
                </c:pt>
                <c:pt idx="16">
                  <c:v>0.99969811868729797</c:v>
                </c:pt>
                <c:pt idx="17">
                  <c:v>0.999698505906638</c:v>
                </c:pt>
                <c:pt idx="18">
                  <c:v>0.99970173997998402</c:v>
                </c:pt>
                <c:pt idx="19">
                  <c:v>0.99970234166193095</c:v>
                </c:pt>
                <c:pt idx="20">
                  <c:v>0.99969750397937296</c:v>
                </c:pt>
                <c:pt idx="21">
                  <c:v>0.99970570089827604</c:v>
                </c:pt>
                <c:pt idx="22">
                  <c:v>0.99970627753589303</c:v>
                </c:pt>
                <c:pt idx="23">
                  <c:v>0.999707030621938</c:v>
                </c:pt>
                <c:pt idx="24">
                  <c:v>0.99970738559224903</c:v>
                </c:pt>
                <c:pt idx="25">
                  <c:v>0.99970738559224903</c:v>
                </c:pt>
                <c:pt idx="26">
                  <c:v>0.99970917282921501</c:v>
                </c:pt>
                <c:pt idx="27">
                  <c:v>0.99970940342319803</c:v>
                </c:pt>
                <c:pt idx="28">
                  <c:v>0.99971163522728501</c:v>
                </c:pt>
                <c:pt idx="29">
                  <c:v>0.99971195752026198</c:v>
                </c:pt>
                <c:pt idx="30">
                  <c:v>0.99971274954858402</c:v>
                </c:pt>
                <c:pt idx="31">
                  <c:v>0.99971288571219596</c:v>
                </c:pt>
                <c:pt idx="32">
                  <c:v>0.99971300728961399</c:v>
                </c:pt>
                <c:pt idx="33">
                  <c:v>0.99971324718569998</c:v>
                </c:pt>
                <c:pt idx="34">
                  <c:v>0.99971378134497602</c:v>
                </c:pt>
                <c:pt idx="35">
                  <c:v>0.99971371719713698</c:v>
                </c:pt>
                <c:pt idx="36">
                  <c:v>0.99971381153157102</c:v>
                </c:pt>
                <c:pt idx="37">
                  <c:v>0.99971419926272798</c:v>
                </c:pt>
                <c:pt idx="38">
                  <c:v>0.99971470532985995</c:v>
                </c:pt>
                <c:pt idx="39">
                  <c:v>0.99971511540140601</c:v>
                </c:pt>
                <c:pt idx="40">
                  <c:v>0.99971555448789995</c:v>
                </c:pt>
                <c:pt idx="41">
                  <c:v>0.99971620029837005</c:v>
                </c:pt>
                <c:pt idx="42">
                  <c:v>0.99971570659192999</c:v>
                </c:pt>
                <c:pt idx="43">
                  <c:v>0.99971575789348799</c:v>
                </c:pt>
                <c:pt idx="44">
                  <c:v>0.99971755520986405</c:v>
                </c:pt>
                <c:pt idx="45">
                  <c:v>0.99972102189405398</c:v>
                </c:pt>
                <c:pt idx="46">
                  <c:v>0.99972123357004095</c:v>
                </c:pt>
                <c:pt idx="47">
                  <c:v>0.99972171693915401</c:v>
                </c:pt>
                <c:pt idx="48">
                  <c:v>0.99972186449920897</c:v>
                </c:pt>
                <c:pt idx="49">
                  <c:v>0.99972337729152305</c:v>
                </c:pt>
                <c:pt idx="50">
                  <c:v>0.99972425396990505</c:v>
                </c:pt>
                <c:pt idx="51">
                  <c:v>0.99972503305242699</c:v>
                </c:pt>
                <c:pt idx="52">
                  <c:v>0.99972587173938099</c:v>
                </c:pt>
                <c:pt idx="53">
                  <c:v>0.99972497350844602</c:v>
                </c:pt>
                <c:pt idx="54">
                  <c:v>0.99972516252581201</c:v>
                </c:pt>
                <c:pt idx="55">
                  <c:v>0.99972619986492395</c:v>
                </c:pt>
                <c:pt idx="56">
                  <c:v>0.99972647847813401</c:v>
                </c:pt>
                <c:pt idx="57">
                  <c:v>0.99972770795274102</c:v>
                </c:pt>
                <c:pt idx="58">
                  <c:v>0.999730971353745</c:v>
                </c:pt>
                <c:pt idx="59">
                  <c:v>0.99973144957488402</c:v>
                </c:pt>
                <c:pt idx="60">
                  <c:v>0.99973291113814799</c:v>
                </c:pt>
                <c:pt idx="61">
                  <c:v>0.99973558970767895</c:v>
                </c:pt>
                <c:pt idx="62">
                  <c:v>0.99973483922707695</c:v>
                </c:pt>
                <c:pt idx="63">
                  <c:v>0.99973627030272605</c:v>
                </c:pt>
                <c:pt idx="64">
                  <c:v>0.99973647727463</c:v>
                </c:pt>
                <c:pt idx="65">
                  <c:v>0.99973669819006705</c:v>
                </c:pt>
                <c:pt idx="66">
                  <c:v>0.99973724978463396</c:v>
                </c:pt>
                <c:pt idx="67">
                  <c:v>0.99973835093769103</c:v>
                </c:pt>
                <c:pt idx="68">
                  <c:v>0.99973717434611398</c:v>
                </c:pt>
                <c:pt idx="69">
                  <c:v>0.99973762411662304</c:v>
                </c:pt>
                <c:pt idx="70">
                  <c:v>0.99973452474086399</c:v>
                </c:pt>
                <c:pt idx="71">
                  <c:v>0.99973480084914401</c:v>
                </c:pt>
                <c:pt idx="72">
                  <c:v>0.99973499800486698</c:v>
                </c:pt>
                <c:pt idx="73">
                  <c:v>0.99973510016499501</c:v>
                </c:pt>
                <c:pt idx="74">
                  <c:v>0.99973519188370097</c:v>
                </c:pt>
                <c:pt idx="75">
                  <c:v>0.99973525331201196</c:v>
                </c:pt>
                <c:pt idx="76">
                  <c:v>0.99973557703911597</c:v>
                </c:pt>
                <c:pt idx="77">
                  <c:v>0.99973596153552002</c:v>
                </c:pt>
                <c:pt idx="78">
                  <c:v>0.99973630320442297</c:v>
                </c:pt>
                <c:pt idx="79">
                  <c:v>0.99973540742022604</c:v>
                </c:pt>
                <c:pt idx="80">
                  <c:v>0.999735654390707</c:v>
                </c:pt>
                <c:pt idx="81">
                  <c:v>0.99973578349495196</c:v>
                </c:pt>
                <c:pt idx="82">
                  <c:v>0.99973615903913604</c:v>
                </c:pt>
                <c:pt idx="83">
                  <c:v>0.99973646285479101</c:v>
                </c:pt>
                <c:pt idx="84">
                  <c:v>0.99973670902867195</c:v>
                </c:pt>
                <c:pt idx="85">
                  <c:v>0.99973725910315903</c:v>
                </c:pt>
                <c:pt idx="86">
                  <c:v>0.99973761783250703</c:v>
                </c:pt>
                <c:pt idx="87">
                  <c:v>0.99973851942161096</c:v>
                </c:pt>
                <c:pt idx="88">
                  <c:v>0.99973908510730303</c:v>
                </c:pt>
                <c:pt idx="89">
                  <c:v>0.999739460885265</c:v>
                </c:pt>
                <c:pt idx="90">
                  <c:v>0.99974006018922001</c:v>
                </c:pt>
                <c:pt idx="91">
                  <c:v>0.99974072136911796</c:v>
                </c:pt>
                <c:pt idx="92">
                  <c:v>0.99974094527614299</c:v>
                </c:pt>
                <c:pt idx="93">
                  <c:v>0.99974138252519396</c:v>
                </c:pt>
                <c:pt idx="94">
                  <c:v>0.999742204293947</c:v>
                </c:pt>
                <c:pt idx="95">
                  <c:v>0.999742144773065</c:v>
                </c:pt>
                <c:pt idx="96">
                  <c:v>0.99974201649479499</c:v>
                </c:pt>
                <c:pt idx="97">
                  <c:v>0.99974222966395399</c:v>
                </c:pt>
                <c:pt idx="98">
                  <c:v>0.99974286651178701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6D-4B4B-8685-DEC5F5A41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2107608"/>
        <c:axId val="-2102104632"/>
      </c:lineChart>
      <c:lineChart>
        <c:grouping val="standard"/>
        <c:varyColors val="0"/>
        <c:ser>
          <c:idx val="1"/>
          <c:order val="1"/>
          <c:tx>
            <c:v>Avg. Degree</c:v>
          </c:tx>
          <c:marker>
            <c:symbol val="none"/>
          </c:marker>
          <c:cat>
            <c:strRef>
              <c:f>Sheet3!$B$3:$B$102</c:f>
              <c:strCache>
                <c:ptCount val="99"/>
                <c:pt idx="0">
                  <c:v>21-12-2006</c:v>
                </c:pt>
                <c:pt idx="1">
                  <c:v>30-01-2007</c:v>
                </c:pt>
                <c:pt idx="2">
                  <c:v>28-02-2007</c:v>
                </c:pt>
                <c:pt idx="3">
                  <c:v>30-03-2007</c:v>
                </c:pt>
                <c:pt idx="4">
                  <c:v>30-04-2007</c:v>
                </c:pt>
                <c:pt idx="5">
                  <c:v>31-05-2007</c:v>
                </c:pt>
                <c:pt idx="6">
                  <c:v>29-06-2007</c:v>
                </c:pt>
                <c:pt idx="7">
                  <c:v>31-07-2007</c:v>
                </c:pt>
                <c:pt idx="8">
                  <c:v>30-08-2007</c:v>
                </c:pt>
                <c:pt idx="9">
                  <c:v>28-09-2007</c:v>
                </c:pt>
                <c:pt idx="10">
                  <c:v>31-10-2007</c:v>
                </c:pt>
                <c:pt idx="11">
                  <c:v>30-11-2007</c:v>
                </c:pt>
                <c:pt idx="12">
                  <c:v>19-12-2007</c:v>
                </c:pt>
                <c:pt idx="13">
                  <c:v>31-01-2008</c:v>
                </c:pt>
                <c:pt idx="14">
                  <c:v>29-02-2008</c:v>
                </c:pt>
                <c:pt idx="15">
                  <c:v>31-03-2008</c:v>
                </c:pt>
                <c:pt idx="16">
                  <c:v>30-04-2008</c:v>
                </c:pt>
                <c:pt idx="17">
                  <c:v>30-05-2008</c:v>
                </c:pt>
                <c:pt idx="18">
                  <c:v>30-06-2008</c:v>
                </c:pt>
                <c:pt idx="19">
                  <c:v>30-07-2008</c:v>
                </c:pt>
                <c:pt idx="20">
                  <c:v>29-08-2008</c:v>
                </c:pt>
                <c:pt idx="21">
                  <c:v>30-09-2008</c:v>
                </c:pt>
                <c:pt idx="22">
                  <c:v>31-10-2008</c:v>
                </c:pt>
                <c:pt idx="23">
                  <c:v>28-11-2008</c:v>
                </c:pt>
                <c:pt idx="24">
                  <c:v>24-12-2008</c:v>
                </c:pt>
                <c:pt idx="25">
                  <c:v>24-12-2008</c:v>
                </c:pt>
                <c:pt idx="26">
                  <c:v>27-02-2009</c:v>
                </c:pt>
                <c:pt idx="27">
                  <c:v>31-03-2009</c:v>
                </c:pt>
                <c:pt idx="28">
                  <c:v>30-04-2009</c:v>
                </c:pt>
                <c:pt idx="29">
                  <c:v>29-05-2009</c:v>
                </c:pt>
                <c:pt idx="30">
                  <c:v>30-06-2009</c:v>
                </c:pt>
                <c:pt idx="31">
                  <c:v>31-07-2009</c:v>
                </c:pt>
                <c:pt idx="32">
                  <c:v>31-08-2009</c:v>
                </c:pt>
                <c:pt idx="33">
                  <c:v>30-09-2009</c:v>
                </c:pt>
                <c:pt idx="34">
                  <c:v>30-10-2009</c:v>
                </c:pt>
                <c:pt idx="35">
                  <c:v>26-11-2009</c:v>
                </c:pt>
                <c:pt idx="36">
                  <c:v>23-12-2009</c:v>
                </c:pt>
                <c:pt idx="37">
                  <c:v>29-01-2010</c:v>
                </c:pt>
                <c:pt idx="38">
                  <c:v>26-02-2010</c:v>
                </c:pt>
                <c:pt idx="39">
                  <c:v>30-03-2010</c:v>
                </c:pt>
                <c:pt idx="40">
                  <c:v>29-04-2010</c:v>
                </c:pt>
                <c:pt idx="41">
                  <c:v>26-05-2010</c:v>
                </c:pt>
                <c:pt idx="42">
                  <c:v>30-06-2010</c:v>
                </c:pt>
                <c:pt idx="43">
                  <c:v>29-07-2010</c:v>
                </c:pt>
                <c:pt idx="44">
                  <c:v>30-08-2010</c:v>
                </c:pt>
                <c:pt idx="45">
                  <c:v>30-09-2010</c:v>
                </c:pt>
                <c:pt idx="46">
                  <c:v>29-10-2010</c:v>
                </c:pt>
                <c:pt idx="47">
                  <c:v>30-11-2010</c:v>
                </c:pt>
                <c:pt idx="48">
                  <c:v>30-12-2010</c:v>
                </c:pt>
                <c:pt idx="49">
                  <c:v>28-01-2011</c:v>
                </c:pt>
                <c:pt idx="50">
                  <c:v>28-02-2011</c:v>
                </c:pt>
                <c:pt idx="51">
                  <c:v>31-03-2011</c:v>
                </c:pt>
                <c:pt idx="52">
                  <c:v>29-04-2011</c:v>
                </c:pt>
                <c:pt idx="53">
                  <c:v>31-05-2011</c:v>
                </c:pt>
                <c:pt idx="54">
                  <c:v>30-06-2011</c:v>
                </c:pt>
                <c:pt idx="55">
                  <c:v>31-07-2011</c:v>
                </c:pt>
                <c:pt idx="56">
                  <c:v>30-08-2011</c:v>
                </c:pt>
                <c:pt idx="57">
                  <c:v>30-09-2011</c:v>
                </c:pt>
                <c:pt idx="58">
                  <c:v>31-10-2011</c:v>
                </c:pt>
                <c:pt idx="59">
                  <c:v>30-11-2011</c:v>
                </c:pt>
                <c:pt idx="60">
                  <c:v>31-01-2012</c:v>
                </c:pt>
                <c:pt idx="61">
                  <c:v>29-02-2012</c:v>
                </c:pt>
                <c:pt idx="62">
                  <c:v>30-03-2012</c:v>
                </c:pt>
                <c:pt idx="63">
                  <c:v>30-04-2012</c:v>
                </c:pt>
                <c:pt idx="64">
                  <c:v>31-05-2012</c:v>
                </c:pt>
                <c:pt idx="65">
                  <c:v>29-06-2012</c:v>
                </c:pt>
                <c:pt idx="66">
                  <c:v>31-07-2012</c:v>
                </c:pt>
                <c:pt idx="67">
                  <c:v>31-08-2012</c:v>
                </c:pt>
                <c:pt idx="68">
                  <c:v>28-09-2012</c:v>
                </c:pt>
                <c:pt idx="69">
                  <c:v>30-10-2012</c:v>
                </c:pt>
                <c:pt idx="70">
                  <c:v>26-11-2012</c:v>
                </c:pt>
                <c:pt idx="71">
                  <c:v>21-12-2012</c:v>
                </c:pt>
                <c:pt idx="72">
                  <c:v>24-01-2013</c:v>
                </c:pt>
                <c:pt idx="73">
                  <c:v>27-02-2013</c:v>
                </c:pt>
                <c:pt idx="74">
                  <c:v>29-03-2013</c:v>
                </c:pt>
                <c:pt idx="75">
                  <c:v>29-04-2013</c:v>
                </c:pt>
                <c:pt idx="76">
                  <c:v>30-05-2013</c:v>
                </c:pt>
                <c:pt idx="77">
                  <c:v>28-06-2013</c:v>
                </c:pt>
                <c:pt idx="78">
                  <c:v>30-07-2013</c:v>
                </c:pt>
                <c:pt idx="79">
                  <c:v>29-08-2013</c:v>
                </c:pt>
                <c:pt idx="80">
                  <c:v>27-09-2013</c:v>
                </c:pt>
                <c:pt idx="81">
                  <c:v>30-10-2013</c:v>
                </c:pt>
                <c:pt idx="82">
                  <c:v>28-11-2013</c:v>
                </c:pt>
                <c:pt idx="83">
                  <c:v>19-12-2013</c:v>
                </c:pt>
                <c:pt idx="84">
                  <c:v>30-01-2014</c:v>
                </c:pt>
                <c:pt idx="85">
                  <c:v>24-02-2014</c:v>
                </c:pt>
                <c:pt idx="86">
                  <c:v>31-03-2014</c:v>
                </c:pt>
                <c:pt idx="87">
                  <c:v>29-04-2014</c:v>
                </c:pt>
                <c:pt idx="88">
                  <c:v>30-05-2014</c:v>
                </c:pt>
                <c:pt idx="89">
                  <c:v>27-06-2014</c:v>
                </c:pt>
                <c:pt idx="90">
                  <c:v>30-07-2014</c:v>
                </c:pt>
                <c:pt idx="91">
                  <c:v>29-08-2014</c:v>
                </c:pt>
                <c:pt idx="92">
                  <c:v>29-09-2014</c:v>
                </c:pt>
                <c:pt idx="93">
                  <c:v>30-10-2014</c:v>
                </c:pt>
                <c:pt idx="94">
                  <c:v>27-11-2014</c:v>
                </c:pt>
                <c:pt idx="95">
                  <c:v>19-12-2014</c:v>
                </c:pt>
                <c:pt idx="96">
                  <c:v>30-01-2015</c:v>
                </c:pt>
                <c:pt idx="97">
                  <c:v>25-02-2015</c:v>
                </c:pt>
                <c:pt idx="98">
                  <c:v>30-03-2015</c:v>
                </c:pt>
              </c:strCache>
            </c:strRef>
          </c:cat>
          <c:val>
            <c:numRef>
              <c:f>Sheet3!$I$3:$I$102</c:f>
              <c:numCache>
                <c:formatCode>General</c:formatCode>
                <c:ptCount val="100"/>
                <c:pt idx="0">
                  <c:v>2.3332889657926201</c:v>
                </c:pt>
                <c:pt idx="1">
                  <c:v>2.3329347681679198</c:v>
                </c:pt>
                <c:pt idx="2">
                  <c:v>2.3332006897466502</c:v>
                </c:pt>
                <c:pt idx="3">
                  <c:v>2.3344357719275002</c:v>
                </c:pt>
                <c:pt idx="4">
                  <c:v>2.33377239199157</c:v>
                </c:pt>
                <c:pt idx="5">
                  <c:v>2.3340774786605301</c:v>
                </c:pt>
                <c:pt idx="6">
                  <c:v>2.3332034800675201</c:v>
                </c:pt>
                <c:pt idx="7">
                  <c:v>2.3309904153354601</c:v>
                </c:pt>
                <c:pt idx="8">
                  <c:v>2.3351104341203301</c:v>
                </c:pt>
                <c:pt idx="9">
                  <c:v>2.3355755806574399</c:v>
                </c:pt>
                <c:pt idx="10">
                  <c:v>2.3361766181635701</c:v>
                </c:pt>
                <c:pt idx="11">
                  <c:v>2.3358171882762</c:v>
                </c:pt>
                <c:pt idx="12">
                  <c:v>2.3319946452476499</c:v>
                </c:pt>
                <c:pt idx="13">
                  <c:v>2.3337372758119201</c:v>
                </c:pt>
                <c:pt idx="14">
                  <c:v>2.3330914368650202</c:v>
                </c:pt>
                <c:pt idx="15">
                  <c:v>2.3365617433414001</c:v>
                </c:pt>
                <c:pt idx="16">
                  <c:v>2.3386589203582422</c:v>
                </c:pt>
                <c:pt idx="17">
                  <c:v>2.33917563157258</c:v>
                </c:pt>
                <c:pt idx="18">
                  <c:v>2.3319750719079502</c:v>
                </c:pt>
                <c:pt idx="19">
                  <c:v>2.3330143540669801</c:v>
                </c:pt>
                <c:pt idx="20">
                  <c:v>2.3345905827959599</c:v>
                </c:pt>
                <c:pt idx="21">
                  <c:v>2.3281101614434898</c:v>
                </c:pt>
                <c:pt idx="22">
                  <c:v>2.3283475783475698</c:v>
                </c:pt>
                <c:pt idx="23">
                  <c:v>2.3284749377888301</c:v>
                </c:pt>
                <c:pt idx="24">
                  <c:v>2.3285984848484791</c:v>
                </c:pt>
                <c:pt idx="25">
                  <c:v>2.3285984848484791</c:v>
                </c:pt>
                <c:pt idx="26">
                  <c:v>2.32988478720902</c:v>
                </c:pt>
                <c:pt idx="27">
                  <c:v>2.3300058719906001</c:v>
                </c:pt>
                <c:pt idx="28">
                  <c:v>2.3274676611117502</c:v>
                </c:pt>
                <c:pt idx="29">
                  <c:v>2.32918170178093</c:v>
                </c:pt>
                <c:pt idx="30">
                  <c:v>2.3305094580480401</c:v>
                </c:pt>
                <c:pt idx="31">
                  <c:v>2.3364615919360401</c:v>
                </c:pt>
                <c:pt idx="32">
                  <c:v>2.3373075587452199</c:v>
                </c:pt>
                <c:pt idx="33">
                  <c:v>2.33899872817666</c:v>
                </c:pt>
                <c:pt idx="34">
                  <c:v>2.3394919168591191</c:v>
                </c:pt>
                <c:pt idx="35">
                  <c:v>2.3406859914539702</c:v>
                </c:pt>
                <c:pt idx="36">
                  <c:v>2.3403763999538101</c:v>
                </c:pt>
                <c:pt idx="37">
                  <c:v>2.34044516203436</c:v>
                </c:pt>
                <c:pt idx="38">
                  <c:v>2.3404696132596561</c:v>
                </c:pt>
                <c:pt idx="39">
                  <c:v>2.340112604848898</c:v>
                </c:pt>
                <c:pt idx="40">
                  <c:v>2.3402937127122501</c:v>
                </c:pt>
                <c:pt idx="41">
                  <c:v>2.3410834955904201</c:v>
                </c:pt>
                <c:pt idx="42">
                  <c:v>2.3436819796082</c:v>
                </c:pt>
                <c:pt idx="43">
                  <c:v>2.3431776556776498</c:v>
                </c:pt>
                <c:pt idx="44">
                  <c:v>2.3414523104939571</c:v>
                </c:pt>
                <c:pt idx="45">
                  <c:v>2.34199572505343</c:v>
                </c:pt>
                <c:pt idx="46">
                  <c:v>2.3413921061509</c:v>
                </c:pt>
                <c:pt idx="47">
                  <c:v>2.343062415806008</c:v>
                </c:pt>
                <c:pt idx="48">
                  <c:v>2.3449281867145402</c:v>
                </c:pt>
                <c:pt idx="49">
                  <c:v>2.3498717805775402</c:v>
                </c:pt>
                <c:pt idx="50">
                  <c:v>2.349644128113856</c:v>
                </c:pt>
                <c:pt idx="51">
                  <c:v>2.3492732719405298</c:v>
                </c:pt>
                <c:pt idx="52">
                  <c:v>2.3497122620628499</c:v>
                </c:pt>
                <c:pt idx="53">
                  <c:v>2.3503050471436402</c:v>
                </c:pt>
                <c:pt idx="54">
                  <c:v>2.35043777014296</c:v>
                </c:pt>
                <c:pt idx="55">
                  <c:v>2.3507528786536702</c:v>
                </c:pt>
                <c:pt idx="56">
                  <c:v>2.352590959206168</c:v>
                </c:pt>
                <c:pt idx="57">
                  <c:v>2.3507192269682591</c:v>
                </c:pt>
                <c:pt idx="58">
                  <c:v>2.3324953546835561</c:v>
                </c:pt>
                <c:pt idx="59">
                  <c:v>2.3351150867241102</c:v>
                </c:pt>
                <c:pt idx="60">
                  <c:v>2.333658114106294</c:v>
                </c:pt>
                <c:pt idx="61">
                  <c:v>2.3289107639631901</c:v>
                </c:pt>
                <c:pt idx="62">
                  <c:v>2.3297245149533699</c:v>
                </c:pt>
                <c:pt idx="63">
                  <c:v>2.331377360503569</c:v>
                </c:pt>
                <c:pt idx="64">
                  <c:v>2.3315587734241761</c:v>
                </c:pt>
                <c:pt idx="65">
                  <c:v>2.3313470951266191</c:v>
                </c:pt>
                <c:pt idx="66">
                  <c:v>2.33081907999575</c:v>
                </c:pt>
                <c:pt idx="67">
                  <c:v>2.332804400719338</c:v>
                </c:pt>
                <c:pt idx="68">
                  <c:v>2.3464949324324298</c:v>
                </c:pt>
                <c:pt idx="69">
                  <c:v>2.3484210526315699</c:v>
                </c:pt>
                <c:pt idx="70">
                  <c:v>2.3991177397332191</c:v>
                </c:pt>
                <c:pt idx="71">
                  <c:v>2.3992024346730831</c:v>
                </c:pt>
                <c:pt idx="72">
                  <c:v>2.3989093959731371</c:v>
                </c:pt>
                <c:pt idx="73">
                  <c:v>2.4024300827484999</c:v>
                </c:pt>
                <c:pt idx="74">
                  <c:v>2.404731993299829</c:v>
                </c:pt>
                <c:pt idx="75">
                  <c:v>2.40581833403097</c:v>
                </c:pt>
                <c:pt idx="76">
                  <c:v>2.4043887147335399</c:v>
                </c:pt>
                <c:pt idx="77">
                  <c:v>2.4034666388221702</c:v>
                </c:pt>
                <c:pt idx="78">
                  <c:v>2.4033788716237301</c:v>
                </c:pt>
                <c:pt idx="79">
                  <c:v>2.4171267840400001</c:v>
                </c:pt>
                <c:pt idx="80">
                  <c:v>2.4216103896103802</c:v>
                </c:pt>
                <c:pt idx="81">
                  <c:v>2.421839319078257</c:v>
                </c:pt>
                <c:pt idx="82">
                  <c:v>2.42181667357942</c:v>
                </c:pt>
                <c:pt idx="83">
                  <c:v>2.4229932677369201</c:v>
                </c:pt>
                <c:pt idx="84">
                  <c:v>2.4241796915433098</c:v>
                </c:pt>
                <c:pt idx="85">
                  <c:v>2.4238479024591801</c:v>
                </c:pt>
                <c:pt idx="86">
                  <c:v>2.4232476514916899</c:v>
                </c:pt>
                <c:pt idx="87">
                  <c:v>2.4227207244288902</c:v>
                </c:pt>
                <c:pt idx="88">
                  <c:v>2.42431710823577</c:v>
                </c:pt>
                <c:pt idx="89">
                  <c:v>2.42677052372655</c:v>
                </c:pt>
                <c:pt idx="90">
                  <c:v>2.4278260869565198</c:v>
                </c:pt>
                <c:pt idx="91">
                  <c:v>2.4271428571428499</c:v>
                </c:pt>
                <c:pt idx="92">
                  <c:v>2.4315124337545639</c:v>
                </c:pt>
                <c:pt idx="93">
                  <c:v>2.4351898991956</c:v>
                </c:pt>
                <c:pt idx="94">
                  <c:v>2.439073923639302</c:v>
                </c:pt>
                <c:pt idx="95">
                  <c:v>2.4460898671264801</c:v>
                </c:pt>
                <c:pt idx="96">
                  <c:v>2.44824792384038</c:v>
                </c:pt>
                <c:pt idx="97">
                  <c:v>2.4485375974091599</c:v>
                </c:pt>
                <c:pt idx="98">
                  <c:v>2.4490455509544402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6D-4B4B-8685-DEC5F5A41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2098040"/>
        <c:axId val="-2102101336"/>
      </c:lineChart>
      <c:catAx>
        <c:axId val="-21021076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2102104632"/>
        <c:crosses val="autoZero"/>
        <c:auto val="1"/>
        <c:lblAlgn val="ctr"/>
        <c:lblOffset val="100"/>
        <c:noMultiLvlLbl val="0"/>
      </c:catAx>
      <c:valAx>
        <c:axId val="-210210463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-2102107608"/>
        <c:crosses val="autoZero"/>
        <c:crossBetween val="between"/>
      </c:valAx>
      <c:valAx>
        <c:axId val="-21021013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-2102098040"/>
        <c:crosses val="max"/>
        <c:crossBetween val="between"/>
      </c:valAx>
      <c:catAx>
        <c:axId val="-21020980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02101336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38757-6448-9F41-A876-60643F48209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EB534-352A-4044-ABA9-4A9B51EC2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4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14288-DABC-45A7-A1E8-2C35A2088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5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70db3ac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b70db3ac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3b70db3ac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9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EB534-352A-4044-ABA9-4A9B51EC2C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absence of evidence is not the evidence of absence.” Annotations are always in a state of incomplete knowledge.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proteins already present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UniProt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-GOA database, we see that curators do revisited them; more than half of the proteins have already been assigned a new GO term annotation after their first introduction into the database </a:t>
            </a:r>
            <a:endParaRPr lang="en-US" dirty="0"/>
          </a:p>
          <a:p>
            <a:r>
              <a:rPr lang="en-US" dirty="0"/>
              <a:t>Changes in</a:t>
            </a:r>
            <a:r>
              <a:rPr lang="en-US" baseline="0" dirty="0"/>
              <a:t> annotation frequency can come from changes in the ontology structure by automated methods. This will impact the knowledgebase. </a:t>
            </a:r>
            <a:r>
              <a:rPr lang="en-US" baseline="0" dirty="0" err="1"/>
              <a:t>Assesment</a:t>
            </a:r>
            <a:r>
              <a:rPr lang="en-US" baseline="0" dirty="0"/>
              <a:t> of performance should attempt to account for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EB534-352A-4044-ABA9-4A9B51EC2C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66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</a:t>
            </a:r>
            <a:r>
              <a:rPr lang="en-US" baseline="0" dirty="0"/>
              <a:t> the green and the orange represent areas for computation/prediction. The orange represents a richer context and heavier compute since we know the source organism, location in that organism, etc. The green is the “run-time” compute that needs to be optimized for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EB534-352A-4044-ABA9-4A9B51EC2C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1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81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4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58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3058" y="412376"/>
            <a:ext cx="7476566" cy="64546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8929" y="1541928"/>
            <a:ext cx="11129683" cy="44823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75400"/>
            <a:ext cx="12014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3058" y="412376"/>
            <a:ext cx="7476566" cy="64546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8929" y="1541928"/>
            <a:ext cx="3904129" cy="44823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4939553" y="1541928"/>
            <a:ext cx="6696635" cy="44823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3058" y="412376"/>
            <a:ext cx="7476566" cy="64546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8929" y="1541928"/>
            <a:ext cx="3904129" cy="44823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4939553" y="1541928"/>
            <a:ext cx="6696635" cy="44823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3058" y="412376"/>
            <a:ext cx="7476566" cy="64546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8929" y="1541928"/>
            <a:ext cx="3904129" cy="44823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4701986" y="1527174"/>
            <a:ext cx="6799731" cy="449710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8929" y="412376"/>
            <a:ext cx="7476566" cy="64546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8929" y="1195200"/>
            <a:ext cx="3904129" cy="42553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4701986" y="1180446"/>
            <a:ext cx="6799731" cy="42693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8929" y="412376"/>
            <a:ext cx="7476566" cy="645460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8929" y="1195200"/>
            <a:ext cx="3904129" cy="42553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4701986" y="1180446"/>
            <a:ext cx="6799731" cy="426934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367" y="6186250"/>
            <a:ext cx="1739152" cy="71774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367" y="6186250"/>
            <a:ext cx="1739152" cy="717746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75400"/>
            <a:ext cx="12192000" cy="365125"/>
          </a:xfrm>
        </p:spPr>
        <p:txBody>
          <a:bodyPr/>
          <a:lstStyle>
            <a:lvl1pPr algn="ctr"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592236" y="6176682"/>
            <a:ext cx="2106706" cy="681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75400"/>
            <a:ext cx="12014200" cy="3651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r>
              <a:rPr lang="en-US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1337924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9863528" y="5823679"/>
            <a:ext cx="2328472" cy="1034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48765" y="454555"/>
            <a:ext cx="10112189" cy="7671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z="280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367" y="6186250"/>
            <a:ext cx="1739152" cy="71774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628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9863528" y="5823679"/>
            <a:ext cx="1828800" cy="1034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48765" y="454555"/>
            <a:ext cx="10112189" cy="7671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z="280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367" y="6186250"/>
            <a:ext cx="1739152" cy="71774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7"/>
            <a:ext cx="12192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289" y="2415639"/>
            <a:ext cx="12192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" y="3644103"/>
            <a:ext cx="12192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4"/>
            <a:ext cx="12192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1028097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7"/>
            <a:ext cx="12192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289" y="2415639"/>
            <a:ext cx="12192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" y="3644103"/>
            <a:ext cx="12192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4"/>
            <a:ext cx="12192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2230045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61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627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99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82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498752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592236" y="6176682"/>
            <a:ext cx="2106706" cy="681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75400"/>
            <a:ext cx="12014200" cy="3651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r>
              <a:rPr lang="en-US" dirty="0"/>
              <a:t>    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C1C20-15EB-47A3-9AE5-0EB385336B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087" y="6182408"/>
            <a:ext cx="3655760" cy="6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8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592236" y="6176682"/>
            <a:ext cx="2106706" cy="681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367" y="6186250"/>
            <a:ext cx="1739152" cy="71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15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99067-331B-4BBB-8839-E9AAE2DB41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1087" y="6182408"/>
            <a:ext cx="3655760" cy="6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4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592236" y="6176682"/>
            <a:ext cx="2106706" cy="681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367" y="6186250"/>
            <a:ext cx="1739152" cy="71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2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592236" y="6176682"/>
            <a:ext cx="2106706" cy="681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27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0" y="6375400"/>
            <a:ext cx="1201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57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8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592236" y="6176682"/>
            <a:ext cx="2106706" cy="681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367" y="6186250"/>
            <a:ext cx="1739152" cy="71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592236" y="6176682"/>
            <a:ext cx="2106706" cy="681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367" y="6186250"/>
            <a:ext cx="1739152" cy="71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11.emf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3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61" r:id="rId18"/>
    <p:sldLayoutId id="2147483662" r:id="rId19"/>
    <p:sldLayoutId id="2147483663" r:id="rId20"/>
    <p:sldLayoutId id="2147483664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0160"/>
            <a:ext cx="121920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1158596" y="3207553"/>
            <a:ext cx="9981755" cy="282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3758-D40C-E645-8713-B342A6A91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92055" y="5546195"/>
            <a:ext cx="9114836" cy="1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8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0160"/>
            <a:ext cx="121920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1158596" y="3207553"/>
            <a:ext cx="9981755" cy="282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3758-D40C-E645-8713-B342A6A91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92055" y="5546195"/>
            <a:ext cx="9114836" cy="1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6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9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5" r:id="rId6"/>
    <p:sldLayoutId id="2147483696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ge result for free pictures of networ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076" y="2699725"/>
            <a:ext cx="4140248" cy="232629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753" y="537881"/>
            <a:ext cx="7219070" cy="3127275"/>
          </a:xfrm>
        </p:spPr>
        <p:txBody>
          <a:bodyPr anchor="ctr" anchorCtr="0">
            <a:noAutofit/>
          </a:bodyPr>
          <a:lstStyle/>
          <a:p>
            <a:r>
              <a:rPr lang="en-US" sz="4000" b="0" dirty="0"/>
              <a:t>Integrative Genomics Approach to Computational Assessment </a:t>
            </a:r>
            <a:br>
              <a:rPr lang="en-US" sz="4000" b="0" dirty="0"/>
            </a:br>
            <a:r>
              <a:rPr lang="en-US" sz="4000" b="0" dirty="0"/>
              <a:t>of Threats (IGACAT)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753" y="4484134"/>
            <a:ext cx="7528907" cy="81269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dirty="0">
                <a:latin typeface="Trebuchet MS" charset="0"/>
                <a:ea typeface="Trebuchet MS" charset="0"/>
                <a:cs typeface="Trebuchet MS" charset="0"/>
              </a:rPr>
              <a:t>Stephen Eubank, PI</a:t>
            </a:r>
          </a:p>
          <a:p>
            <a:pPr algn="l"/>
            <a:r>
              <a:rPr lang="en-US" b="1" dirty="0">
                <a:latin typeface="Trebuchet MS" charset="0"/>
                <a:ea typeface="Trebuchet MS" charset="0"/>
                <a:cs typeface="Trebuchet MS" charset="0"/>
              </a:rPr>
              <a:t>Andrew Warren, Co-PI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96E18-7C90-B44D-B55A-5A84B8B67643}"/>
              </a:ext>
            </a:extLst>
          </p:cNvPr>
          <p:cNvSpPr txBox="1"/>
          <p:nvPr/>
        </p:nvSpPr>
        <p:spPr>
          <a:xfrm>
            <a:off x="0" y="3117605"/>
            <a:ext cx="8123274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IARPA Fun GCAT </a:t>
            </a:r>
            <a:r>
              <a:rPr lang="mr-IN" dirty="0">
                <a:latin typeface="Trebuchet MS" charset="0"/>
                <a:ea typeface="Trebuchet MS" charset="0"/>
                <a:cs typeface="Trebuchet MS" charset="0"/>
              </a:rPr>
              <a:t>W911NF-17-2-0105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  <a:p>
            <a:pPr algn="ctr">
              <a:lnSpc>
                <a:spcPct val="120000"/>
              </a:lnSpc>
            </a:pP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Showcase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July 24, 2019</a:t>
            </a:r>
          </a:p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FE348F-5A5F-7D48-A547-7F3859776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282" y="148877"/>
            <a:ext cx="4953583" cy="852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EC0422-9AFB-924C-81F8-2958E980D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39" y="5595457"/>
            <a:ext cx="2058924" cy="10963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B806E5-9890-7145-8DA7-D4F87E998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02" y="5685834"/>
            <a:ext cx="1183403" cy="11068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3E995D-D52F-5F40-97BC-D6E125867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95" y="6068607"/>
            <a:ext cx="2250722" cy="4492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7C9006-2C92-9D48-B428-A1D4A5F43F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590" y="6068607"/>
            <a:ext cx="1551282" cy="5052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46A1D9-7159-B948-863E-322D1FDD35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230" y="5940840"/>
            <a:ext cx="2305883" cy="704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B2910C-7CB6-FC45-85B2-356A44C9CDCE}"/>
              </a:ext>
            </a:extLst>
          </p:cNvPr>
          <p:cNvSpPr txBox="1"/>
          <p:nvPr/>
        </p:nvSpPr>
        <p:spPr>
          <a:xfrm>
            <a:off x="200722" y="148877"/>
            <a:ext cx="426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Draft: a final version will be available at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/IGACAT/</a:t>
            </a:r>
            <a:r>
              <a:rPr lang="en-US" dirty="0" err="1"/>
              <a:t>igacat.github.io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5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9B66F3-F481-AA4E-A7E6-202B34023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09" y="214603"/>
            <a:ext cx="5724844" cy="6495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AE55A2-6347-A640-8E25-38512C02C93E}"/>
              </a:ext>
            </a:extLst>
          </p:cNvPr>
          <p:cNvSpPr txBox="1"/>
          <p:nvPr/>
        </p:nvSpPr>
        <p:spPr>
          <a:xfrm>
            <a:off x="6737131" y="214603"/>
            <a:ext cx="513955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Integration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 maintainable, replicable, enriched knowledge base of the world’s sequence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HPC resources to most expensive operations: translating between systems of function description, identifying features, consolidating information, training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Deployable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approaches that perform well in function prediction competitions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variety of machine learning methods with complementary strengths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Ensemble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outperforms single model on similar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91A5-779F-434A-A6E1-96629078551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649CC-4CEF-9A40-B528-BA909262DA7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5299" y="1528978"/>
            <a:ext cx="5419725" cy="412591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Customized DB for “joining” data about sequences</a:t>
            </a:r>
          </a:p>
          <a:p>
            <a:pPr lvl="1"/>
            <a:r>
              <a:rPr lang="en-US" dirty="0"/>
              <a:t>Consumes many public resources such as </a:t>
            </a:r>
            <a:r>
              <a:rPr lang="en-US" dirty="0" err="1"/>
              <a:t>UniprotKB</a:t>
            </a:r>
            <a:r>
              <a:rPr lang="en-US" dirty="0"/>
              <a:t> and PATRIC</a:t>
            </a:r>
          </a:p>
          <a:p>
            <a:pPr lvl="1"/>
            <a:r>
              <a:rPr lang="en-US" dirty="0"/>
              <a:t>Normalizes data attributes</a:t>
            </a:r>
          </a:p>
          <a:p>
            <a:r>
              <a:rPr lang="en-US" dirty="0"/>
              <a:t>Supports imputation of missing data</a:t>
            </a:r>
          </a:p>
          <a:p>
            <a:r>
              <a:rPr lang="en-US" dirty="0"/>
              <a:t>Exports </a:t>
            </a:r>
            <a:r>
              <a:rPr lang="en-US" dirty="0" err="1"/>
              <a:t>JSONHFasta</a:t>
            </a:r>
            <a:r>
              <a:rPr lang="en-US" dirty="0"/>
              <a:t> data for training and the run-time system</a:t>
            </a:r>
          </a:p>
          <a:p>
            <a:pPr lvl="1"/>
            <a:r>
              <a:rPr lang="en-US" dirty="0"/>
              <a:t>Places sequence features next to metadata, ideal for testing and machine learning</a:t>
            </a:r>
          </a:p>
          <a:p>
            <a:r>
              <a:rPr lang="en-US" dirty="0"/>
              <a:t>Easily adapted to custom assertions / annotations</a:t>
            </a:r>
          </a:p>
          <a:p>
            <a:r>
              <a:rPr lang="en-US" dirty="0"/>
              <a:t>Not directly part of the run-time system</a:t>
            </a:r>
          </a:p>
          <a:p>
            <a:r>
              <a:rPr lang="en-US" dirty="0">
                <a:solidFill>
                  <a:srgbClr val="000000"/>
                </a:solidFill>
              </a:rPr>
              <a:t>Dynamic exports based on researchers’ requests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119;p13">
            <a:extLst>
              <a:ext uri="{FF2B5EF4-FFF2-40B4-BE49-F238E27FC236}">
                <a16:creationId xmlns:a16="http://schemas.microsoft.com/office/drawing/2014/main" id="{1CC3522C-AB71-8549-8A6B-DBDECD8D4A6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85024" y="1528978"/>
            <a:ext cx="6467405" cy="3638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34CB97-2199-474C-8023-8A79306D00B5}"/>
              </a:ext>
            </a:extLst>
          </p:cNvPr>
          <p:cNvSpPr/>
          <p:nvPr/>
        </p:nvSpPr>
        <p:spPr>
          <a:xfrm>
            <a:off x="2542657" y="385284"/>
            <a:ext cx="3955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FunGCAT</a:t>
            </a:r>
            <a:r>
              <a:rPr lang="en-US" sz="2800" dirty="0"/>
              <a:t> Knowledge Base</a:t>
            </a:r>
          </a:p>
        </p:txBody>
      </p:sp>
    </p:spTree>
    <p:extLst>
      <p:ext uri="{BB962C8B-B14F-4D97-AF65-F5344CB8AC3E}">
        <p14:creationId xmlns:p14="http://schemas.microsoft.com/office/powerpoint/2010/main" val="310146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BF5EFB-25D0-9F4F-B23A-B1D4CB26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93" y="1126272"/>
            <a:ext cx="5218976" cy="4248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26090-E51C-264A-8B07-E712F903D9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83920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Why yet another knowledge base??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08B4-0361-6A46-94E5-16792546794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0722" y="2093254"/>
            <a:ext cx="11630722" cy="368307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Coverage, e.g., protein coding or non-coding</a:t>
            </a:r>
          </a:p>
          <a:p>
            <a:r>
              <a:rPr lang="en-US" dirty="0"/>
              <a:t>Simplify and speed up queries </a:t>
            </a:r>
          </a:p>
          <a:p>
            <a:r>
              <a:rPr lang="en-US" dirty="0"/>
              <a:t>Accessible for enrichment, e.g., LD-50 </a:t>
            </a:r>
          </a:p>
          <a:p>
            <a:r>
              <a:rPr lang="en-US" dirty="0"/>
              <a:t>Control update schedule</a:t>
            </a:r>
          </a:p>
          <a:p>
            <a:r>
              <a:rPr lang="en-US" dirty="0"/>
              <a:t>Control over feature imputation</a:t>
            </a:r>
          </a:p>
          <a:p>
            <a:r>
              <a:rPr lang="en-US" dirty="0"/>
              <a:t>Control over meta-data, e.g., KEGG pathways, orthologous groups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99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3E2D-19D9-6843-A5BB-8A83671ED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6159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Features: inherent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719E-4E2A-044D-BB6D-4486258C69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58888"/>
            <a:ext cx="10515600" cy="459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Statistics on sequence as a string</a:t>
            </a:r>
          </a:p>
          <a:p>
            <a:pPr lvl="1"/>
            <a:r>
              <a:rPr lang="en-US" sz="3200" dirty="0"/>
              <a:t>length</a:t>
            </a:r>
          </a:p>
          <a:p>
            <a:pPr lvl="1"/>
            <a:r>
              <a:rPr lang="en-US" sz="3200" dirty="0"/>
              <a:t>entropy</a:t>
            </a:r>
          </a:p>
          <a:p>
            <a:pPr lvl="1"/>
            <a:r>
              <a:rPr lang="en-US" sz="3200" dirty="0"/>
              <a:t>GC content; k-</a:t>
            </a:r>
            <a:r>
              <a:rPr lang="en-US" sz="3200" dirty="0" err="1"/>
              <a:t>mer</a:t>
            </a:r>
            <a:r>
              <a:rPr lang="en-US" sz="3200" dirty="0"/>
              <a:t> distributions</a:t>
            </a:r>
          </a:p>
          <a:p>
            <a:pPr lvl="1"/>
            <a:r>
              <a:rPr lang="en-US" sz="3200" dirty="0"/>
              <a:t>Word2Vec embedding</a:t>
            </a:r>
          </a:p>
        </p:txBody>
      </p:sp>
    </p:spTree>
    <p:extLst>
      <p:ext uri="{BB962C8B-B14F-4D97-AF65-F5344CB8AC3E}">
        <p14:creationId xmlns:p14="http://schemas.microsoft.com/office/powerpoint/2010/main" val="45089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3E2D-19D9-6843-A5BB-8A83671ED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6159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Features: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719E-4E2A-044D-BB6D-4486258C69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258888"/>
            <a:ext cx="11697629" cy="4595812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Controlled vocabulary tags available in public databases:</a:t>
            </a:r>
          </a:p>
          <a:p>
            <a:pPr lvl="1"/>
            <a:r>
              <a:rPr lang="en-US" dirty="0"/>
              <a:t>Taxonomy: taxon:543 (entero-bacteria)</a:t>
            </a:r>
          </a:p>
          <a:p>
            <a:pPr lvl="1"/>
            <a:r>
              <a:rPr lang="en-US" dirty="0"/>
              <a:t>Gene Ontology: GO:0009045 (xylose isomerase activity)</a:t>
            </a:r>
          </a:p>
          <a:p>
            <a:pPr lvl="1"/>
            <a:r>
              <a:rPr lang="en-US" dirty="0" err="1"/>
              <a:t>UniProt</a:t>
            </a:r>
            <a:r>
              <a:rPr lang="en-US" dirty="0"/>
              <a:t> keywords: KW-0800 (toxin)</a:t>
            </a:r>
          </a:p>
          <a:p>
            <a:pPr lvl="1"/>
            <a:r>
              <a:rPr lang="en-US" dirty="0" err="1"/>
              <a:t>UniRef</a:t>
            </a:r>
            <a:r>
              <a:rPr lang="en-US" dirty="0"/>
              <a:t> similarity-based clusters: Uniref90_p0aes4  (DNA gyrase unit A)</a:t>
            </a:r>
          </a:p>
        </p:txBody>
      </p:sp>
    </p:spTree>
    <p:extLst>
      <p:ext uri="{BB962C8B-B14F-4D97-AF65-F5344CB8AC3E}">
        <p14:creationId xmlns:p14="http://schemas.microsoft.com/office/powerpoint/2010/main" val="2932744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3E2D-19D9-6843-A5BB-8A83671ED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6159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Features: presence on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719E-4E2A-044D-BB6D-4486258C69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258888"/>
            <a:ext cx="11931805" cy="4595812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Lists of expert categorization: T3DB, DBETH, </a:t>
            </a:r>
            <a:r>
              <a:rPr lang="en-US" sz="2800" dirty="0" err="1"/>
              <a:t>ConoDB</a:t>
            </a:r>
            <a:r>
              <a:rPr lang="en-US" sz="2800" dirty="0"/>
              <a:t>, Arachno-Server, etc.</a:t>
            </a:r>
          </a:p>
          <a:p>
            <a:pPr lvl="1"/>
            <a:r>
              <a:rPr lang="en-US" dirty="0"/>
              <a:t>Select agents</a:t>
            </a:r>
          </a:p>
          <a:p>
            <a:pPr lvl="1"/>
            <a:r>
              <a:rPr lang="en-US" dirty="0"/>
              <a:t>Viral proteins</a:t>
            </a:r>
          </a:p>
          <a:p>
            <a:pPr lvl="1"/>
            <a:r>
              <a:rPr lang="en-US" dirty="0"/>
              <a:t>Pathogens</a:t>
            </a:r>
          </a:p>
          <a:p>
            <a:pPr lvl="1"/>
            <a:r>
              <a:rPr lang="en-US" dirty="0"/>
              <a:t>Toxins</a:t>
            </a:r>
          </a:p>
          <a:p>
            <a:pPr lvl="1"/>
            <a:r>
              <a:rPr lang="en-US" dirty="0"/>
              <a:t>Anti-Microbial Resistance</a:t>
            </a:r>
          </a:p>
        </p:txBody>
      </p:sp>
    </p:spTree>
    <p:extLst>
      <p:ext uri="{BB962C8B-B14F-4D97-AF65-F5344CB8AC3E}">
        <p14:creationId xmlns:p14="http://schemas.microsoft.com/office/powerpoint/2010/main" val="278060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3E2D-19D9-6843-A5BB-8A83671ED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1797990" cy="6159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Features: clinical- &amp; laboratory-determined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719E-4E2A-044D-BB6D-4486258C69E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58888"/>
            <a:ext cx="10515600" cy="459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Published experiments</a:t>
            </a:r>
          </a:p>
          <a:p>
            <a:pPr lvl="1"/>
            <a:r>
              <a:rPr lang="en-US" sz="3200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8463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719E-4E2A-044D-BB6D-4486258C69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146407"/>
            <a:ext cx="12192000" cy="2065144"/>
          </a:xfrm>
        </p:spPr>
        <p:txBody>
          <a:bodyPr/>
          <a:lstStyle/>
          <a:p>
            <a:pPr lvl="1"/>
            <a:r>
              <a:rPr lang="en-US" dirty="0"/>
              <a:t>Scan text, determine protein, parse units, determine experimental organism</a:t>
            </a:r>
          </a:p>
          <a:p>
            <a:pPr lvl="1"/>
            <a:r>
              <a:rPr lang="en-US" dirty="0"/>
              <a:t>Threshold into 4 toxicity bins </a:t>
            </a:r>
          </a:p>
          <a:p>
            <a:pPr lvl="1"/>
            <a:r>
              <a:rPr lang="en-US" dirty="0"/>
              <a:t>Result: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D58E11-8AD1-7845-88A6-31A5E3A6D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02504"/>
              </p:ext>
            </p:extLst>
          </p:nvPr>
        </p:nvGraphicFramePr>
        <p:xfrm>
          <a:off x="2455746" y="2330605"/>
          <a:ext cx="8128002" cy="2426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425">
                  <a:extLst>
                    <a:ext uri="{9D8B030D-6E8A-4147-A177-3AD203B41FA5}">
                      <a16:colId xmlns:a16="http://schemas.microsoft.com/office/drawing/2014/main" val="3616864622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2958659217"/>
                    </a:ext>
                  </a:extLst>
                </a:gridCol>
                <a:gridCol w="1021488">
                  <a:extLst>
                    <a:ext uri="{9D8B030D-6E8A-4147-A177-3AD203B41FA5}">
                      <a16:colId xmlns:a16="http://schemas.microsoft.com/office/drawing/2014/main" val="1614245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813013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6922603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76215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37548900"/>
                    </a:ext>
                  </a:extLst>
                </a:gridCol>
              </a:tblGrid>
              <a:tr h="925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toxicity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with known 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KW-0800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br>
                        <a:rPr lang="en-US" dirty="0"/>
                      </a:br>
                      <a:r>
                        <a:rPr lang="en-US" dirty="0"/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 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 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Severe threat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261847"/>
                  </a:ext>
                </a:extLst>
              </a:tr>
              <a:tr h="375216">
                <a:tc>
                  <a:txBody>
                    <a:bodyPr/>
                    <a:lstStyle/>
                    <a:p>
                      <a:r>
                        <a:rPr lang="en-US" dirty="0"/>
                        <a:t>Mildly toxic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727251"/>
                  </a:ext>
                </a:extLst>
              </a:tr>
              <a:tr h="375216">
                <a:tc>
                  <a:txBody>
                    <a:bodyPr/>
                    <a:lstStyle/>
                    <a:p>
                      <a:r>
                        <a:rPr lang="en-US" dirty="0"/>
                        <a:t>Toxic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295997"/>
                  </a:ext>
                </a:extLst>
              </a:tr>
              <a:tr h="375216">
                <a:tc>
                  <a:txBody>
                    <a:bodyPr/>
                    <a:lstStyle/>
                    <a:p>
                      <a:r>
                        <a:rPr lang="en-US" dirty="0"/>
                        <a:t>Very toxic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506946"/>
                  </a:ext>
                </a:extLst>
              </a:tr>
              <a:tr h="3752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733,686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4308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BB5C93-B173-CD46-A9B9-4A1780B84408}"/>
              </a:ext>
            </a:extLst>
          </p:cNvPr>
          <p:cNvSpPr txBox="1"/>
          <p:nvPr/>
        </p:nvSpPr>
        <p:spPr>
          <a:xfrm>
            <a:off x="312234" y="89209"/>
            <a:ext cx="11752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Adding our own automatically generated feature: LD-50</a:t>
            </a:r>
          </a:p>
        </p:txBody>
      </p:sp>
    </p:spTree>
    <p:extLst>
      <p:ext uri="{BB962C8B-B14F-4D97-AF65-F5344CB8AC3E}">
        <p14:creationId xmlns:p14="http://schemas.microsoft.com/office/powerpoint/2010/main" val="106038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0123-B5CD-F546-A309-E8F7E75F53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 extraction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DC71D-B623-E041-B696-202488C43C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9932" y="1825625"/>
            <a:ext cx="10225668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Lasso (least absolute shrinkage and selection operator)</a:t>
            </a:r>
          </a:p>
          <a:p>
            <a:r>
              <a:rPr lang="en-US" dirty="0"/>
              <a:t>Individual mutual information</a:t>
            </a:r>
          </a:p>
          <a:p>
            <a:r>
              <a:rPr lang="en-US" dirty="0"/>
              <a:t>Expert opinion</a:t>
            </a:r>
          </a:p>
          <a:p>
            <a:r>
              <a:rPr lang="en-US" dirty="0"/>
              <a:t>Cross-validation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4008944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FAAD-EBFD-0C46-9C44-C62BAEBA49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Handling sparse data and the open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D02F0-FCA4-8F4C-AF98-02E3E9F91E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361" y="1248936"/>
            <a:ext cx="10515600" cy="413030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Sparse data</a:t>
            </a:r>
          </a:p>
          <a:p>
            <a:pPr lvl="1"/>
            <a:r>
              <a:rPr lang="en-US" dirty="0"/>
              <a:t>Zillions of sequences (but strongly biased selection)</a:t>
            </a:r>
          </a:p>
          <a:p>
            <a:pPr lvl="1"/>
            <a:r>
              <a:rPr lang="en-US" dirty="0"/>
              <a:t>Few / no complete annotations</a:t>
            </a:r>
          </a:p>
          <a:p>
            <a:pPr lvl="1"/>
            <a:r>
              <a:rPr lang="en-US" dirty="0"/>
              <a:t>Few category examples</a:t>
            </a:r>
          </a:p>
          <a:p>
            <a:pPr lvl="1"/>
            <a:r>
              <a:rPr lang="en-US" dirty="0"/>
              <a:t>Little understanding of consequences of small mutations</a:t>
            </a:r>
          </a:p>
        </p:txBody>
      </p:sp>
    </p:spTree>
    <p:extLst>
      <p:ext uri="{BB962C8B-B14F-4D97-AF65-F5344CB8AC3E}">
        <p14:creationId xmlns:p14="http://schemas.microsoft.com/office/powerpoint/2010/main" val="1746389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8CED3D-D21A-F148-A010-1F990B3F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434" y="0"/>
            <a:ext cx="5341434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3141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D4C1E-9B47-E747-B3BC-F4082D786C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 training data set: too much and too little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C87240-6504-EB46-96B3-3245270E3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55031"/>
              </p:ext>
            </p:extLst>
          </p:nvPr>
        </p:nvGraphicFramePr>
        <p:xfrm>
          <a:off x="446048" y="1260089"/>
          <a:ext cx="6768791" cy="431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293">
                  <a:extLst>
                    <a:ext uri="{9D8B030D-6E8A-4147-A177-3AD203B41FA5}">
                      <a16:colId xmlns:a16="http://schemas.microsoft.com/office/drawing/2014/main" val="1778096597"/>
                    </a:ext>
                  </a:extLst>
                </a:gridCol>
                <a:gridCol w="1663180">
                  <a:extLst>
                    <a:ext uri="{9D8B030D-6E8A-4147-A177-3AD203B41FA5}">
                      <a16:colId xmlns:a16="http://schemas.microsoft.com/office/drawing/2014/main" val="1537469630"/>
                    </a:ext>
                  </a:extLst>
                </a:gridCol>
                <a:gridCol w="1663180">
                  <a:extLst>
                    <a:ext uri="{9D8B030D-6E8A-4147-A177-3AD203B41FA5}">
                      <a16:colId xmlns:a16="http://schemas.microsoft.com/office/drawing/2014/main" val="4205794104"/>
                    </a:ext>
                  </a:extLst>
                </a:gridCol>
                <a:gridCol w="1703138">
                  <a:extLst>
                    <a:ext uri="{9D8B030D-6E8A-4147-A177-3AD203B41FA5}">
                      <a16:colId xmlns:a16="http://schemas.microsoft.com/office/drawing/2014/main" val="3468260356"/>
                    </a:ext>
                  </a:extLst>
                </a:gridCol>
              </a:tblGrid>
              <a:tr h="616503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Unique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Occurrences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Sequences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27841"/>
                  </a:ext>
                </a:extLst>
              </a:tr>
              <a:tr h="616503">
                <a:tc>
                  <a:txBody>
                    <a:bodyPr/>
                    <a:lstStyle/>
                    <a:p>
                      <a:r>
                        <a:rPr lang="en-US" dirty="0"/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101,313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13,033,278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733,686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34522"/>
                  </a:ext>
                </a:extLst>
              </a:tr>
              <a:tr h="616503">
                <a:tc>
                  <a:txBody>
                    <a:bodyPr/>
                    <a:lstStyle/>
                    <a:p>
                      <a:r>
                        <a:rPr lang="en-US" dirty="0"/>
                        <a:t>Keyword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        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4,990,716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731,091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885548"/>
                  </a:ext>
                </a:extLst>
              </a:tr>
              <a:tr h="616503">
                <a:tc>
                  <a:txBody>
                    <a:bodyPr/>
                    <a:lstStyle/>
                    <a:p>
                      <a:r>
                        <a:rPr lang="en-US" dirty="0"/>
                        <a:t>GO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  28,827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36,085,369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694,825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066446"/>
                  </a:ext>
                </a:extLst>
              </a:tr>
              <a:tr h="616503">
                <a:tc>
                  <a:txBody>
                    <a:bodyPr/>
                    <a:lstStyle/>
                    <a:p>
                      <a:r>
                        <a:rPr lang="en-US" dirty="0"/>
                        <a:t>IPR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   19,618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3,030,927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702,811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83565"/>
                  </a:ext>
                </a:extLst>
              </a:tr>
              <a:tr h="616503">
                <a:tc>
                  <a:txBody>
                    <a:bodyPr/>
                    <a:lstStyle/>
                    <a:p>
                      <a:r>
                        <a:rPr lang="en-US" dirty="0" err="1"/>
                        <a:t>Uniref</a:t>
                      </a:r>
                      <a:r>
                        <a:rPr lang="en-US" dirty="0"/>
                        <a:t> 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709,180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733,686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733,686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127759"/>
                  </a:ext>
                </a:extLst>
              </a:tr>
              <a:tr h="616503">
                <a:tc>
                  <a:txBody>
                    <a:bodyPr/>
                    <a:lstStyle/>
                    <a:p>
                      <a:r>
                        <a:rPr lang="en-US" dirty="0"/>
                        <a:t>LD-50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3841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E795B94-D580-FD43-8135-D641535BA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57341"/>
              </p:ext>
            </p:extLst>
          </p:nvPr>
        </p:nvGraphicFramePr>
        <p:xfrm>
          <a:off x="8697950" y="1887034"/>
          <a:ext cx="236294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471">
                  <a:extLst>
                    <a:ext uri="{9D8B030D-6E8A-4147-A177-3AD203B41FA5}">
                      <a16:colId xmlns:a16="http://schemas.microsoft.com/office/drawing/2014/main" val="2518539440"/>
                    </a:ext>
                  </a:extLst>
                </a:gridCol>
                <a:gridCol w="1181471">
                  <a:extLst>
                    <a:ext uri="{9D8B030D-6E8A-4147-A177-3AD203B41FA5}">
                      <a16:colId xmlns:a16="http://schemas.microsoft.com/office/drawing/2014/main" val="359705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Threat</a:t>
                      </a:r>
                      <a:br>
                        <a:rPr lang="en-US" dirty="0"/>
                      </a:br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733,686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34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710,198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442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13,597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42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9,128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50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47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23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FAAD-EBFD-0C46-9C44-C62BAEBA49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Handling sparse data and the open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D02F0-FCA4-8F4C-AF98-02E3E9F91E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4537" y="1304692"/>
            <a:ext cx="10281424" cy="40745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Open world</a:t>
            </a:r>
          </a:p>
          <a:p>
            <a:pPr lvl="1"/>
            <a:r>
              <a:rPr lang="en-US" dirty="0"/>
              <a:t>New sequences</a:t>
            </a:r>
          </a:p>
          <a:p>
            <a:pPr lvl="1"/>
            <a:r>
              <a:rPr lang="en-US" dirty="0"/>
              <a:t>New &amp; revised feature annotations </a:t>
            </a:r>
          </a:p>
          <a:p>
            <a:pPr lvl="1"/>
            <a:r>
              <a:rPr lang="en-US" dirty="0"/>
              <a:t>New terms in vocabulary</a:t>
            </a:r>
          </a:p>
          <a:p>
            <a:pPr lvl="1"/>
            <a:r>
              <a:rPr lang="en-US" dirty="0"/>
              <a:t>Categorization may change</a:t>
            </a:r>
          </a:p>
          <a:p>
            <a:pPr lvl="1"/>
            <a:r>
              <a:rPr lang="en-US" dirty="0"/>
              <a:t>Exponentially expanding literature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84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99" y="200980"/>
            <a:ext cx="10515600" cy="602414"/>
          </a:xfrm>
        </p:spPr>
        <p:txBody>
          <a:bodyPr>
            <a:normAutofit fontScale="90000"/>
          </a:bodyPr>
          <a:lstStyle/>
          <a:p>
            <a:r>
              <a:rPr lang="en-US" dirty="0"/>
              <a:t>The Open World Issue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52983" y="802920"/>
            <a:ext cx="3842015" cy="2534112"/>
            <a:chOff x="1352983" y="967031"/>
            <a:chExt cx="4119346" cy="27170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2983" y="1141921"/>
              <a:ext cx="4023281" cy="25421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65269" y="967031"/>
              <a:ext cx="3807060" cy="42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Curator revisits </a:t>
              </a:r>
              <a:r>
                <a:rPr lang="en-US" sz="2000" dirty="0" err="1"/>
                <a:t>UniProt</a:t>
              </a:r>
              <a:r>
                <a:rPr lang="en-US" sz="2000" dirty="0"/>
                <a:t>-GOA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792817" y="5883070"/>
            <a:ext cx="45222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Gaudet</a:t>
            </a:r>
            <a:r>
              <a:rPr lang="en-US" sz="1050" dirty="0"/>
              <a:t>, Pascale, </a:t>
            </a:r>
            <a:r>
              <a:rPr lang="en-US" sz="1050" dirty="0" err="1"/>
              <a:t>Nives</a:t>
            </a:r>
            <a:r>
              <a:rPr lang="en-US" sz="1050" dirty="0"/>
              <a:t> </a:t>
            </a:r>
            <a:r>
              <a:rPr lang="en-US" sz="1050" dirty="0" err="1"/>
              <a:t>Škunca</a:t>
            </a:r>
            <a:r>
              <a:rPr lang="en-US" sz="1050" dirty="0"/>
              <a:t>, James C. Hu, and Christophe </a:t>
            </a:r>
            <a:r>
              <a:rPr lang="en-US" sz="1050" dirty="0" err="1"/>
              <a:t>Dessimoz</a:t>
            </a:r>
            <a:r>
              <a:rPr lang="en-US" sz="1050" dirty="0"/>
              <a:t>. 2017. “Primer on the Gene Ontology.” In </a:t>
            </a:r>
            <a:r>
              <a:rPr lang="en-US" sz="1050" i="1" dirty="0"/>
              <a:t>The Gene Ontology Handbook</a:t>
            </a:r>
            <a:r>
              <a:rPr lang="en-US" sz="1050" dirty="0"/>
              <a:t>, edited by Christophe </a:t>
            </a:r>
            <a:r>
              <a:rPr lang="en-US" sz="1050" dirty="0" err="1"/>
              <a:t>Dessimoz</a:t>
            </a:r>
            <a:r>
              <a:rPr lang="en-US" sz="1050" dirty="0"/>
              <a:t> and </a:t>
            </a:r>
            <a:r>
              <a:rPr lang="en-US" sz="1050" dirty="0" err="1"/>
              <a:t>Nives</a:t>
            </a:r>
            <a:r>
              <a:rPr lang="en-US" sz="1050" dirty="0"/>
              <a:t> </a:t>
            </a:r>
            <a:r>
              <a:rPr lang="en-US" sz="1050" dirty="0" err="1"/>
              <a:t>Škunca</a:t>
            </a:r>
            <a:r>
              <a:rPr lang="en-US" sz="1050" dirty="0"/>
              <a:t>, 25–37. New York, NY: Springer New York. doi:10.1007/978-1-4939-3743-1_3.</a:t>
            </a:r>
          </a:p>
          <a:p>
            <a:endParaRPr lang="en-US" sz="1050" dirty="0"/>
          </a:p>
          <a:p>
            <a:endParaRPr lang="en-US" sz="1050" dirty="0"/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997767" y="3346752"/>
          <a:ext cx="5108248" cy="3064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024954" y="802920"/>
            <a:ext cx="5290071" cy="5076247"/>
            <a:chOff x="6024955" y="1242712"/>
            <a:chExt cx="4944044" cy="4800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4955" y="1242712"/>
              <a:ext cx="4944044" cy="4800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73081" y="1460793"/>
              <a:ext cx="2173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(ATPase activity) </a:t>
              </a:r>
              <a:r>
                <a:rPr lang="en-US" sz="1200" dirty="0" err="1"/>
                <a:t>UniProt</a:t>
              </a:r>
              <a:r>
                <a:rPr lang="en-US" sz="1200" dirty="0"/>
                <a:t>-GOA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2011" y="6259027"/>
            <a:ext cx="56612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Warren, Andrew, and </a:t>
            </a:r>
            <a:r>
              <a:rPr lang="en-US" sz="1050" dirty="0" err="1"/>
              <a:t>João</a:t>
            </a:r>
            <a:r>
              <a:rPr lang="en-US" sz="1050" dirty="0"/>
              <a:t> C. Setubal. 2012. “Using Entropy Estimates for DAG-Based Ontologies.” In ISMB Bio-Ontologies 2012. http://</a:t>
            </a:r>
            <a:r>
              <a:rPr lang="en-US" sz="1050" dirty="0" err="1"/>
              <a:t>arxiv.org</a:t>
            </a:r>
            <a:r>
              <a:rPr lang="en-US" sz="1050" dirty="0"/>
              <a:t>/abs/1403.4887.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81488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3F9D-25FC-AD46-987F-02A53EBD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to 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A1F4-9186-E04D-AE70-93114EBC1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Sequence -&gt; function -&gt; phenotype </a:t>
            </a:r>
            <a:r>
              <a:rPr lang="en-US" sz="3200" i="1" dirty="0"/>
              <a:t>in vivo</a:t>
            </a:r>
          </a:p>
          <a:p>
            <a:pPr marL="0" indent="0" algn="ctr">
              <a:buNone/>
            </a:pPr>
            <a:endParaRPr lang="en-US" sz="3200" dirty="0"/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From first principles </a:t>
            </a:r>
            <a:r>
              <a:rPr lang="en-US" sz="3200" dirty="0">
                <a:solidFill>
                  <a:srgbClr val="FF0000"/>
                </a:solidFill>
              </a:rPr>
              <a:t>not in the foreseeable future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Propagating information using</a:t>
            </a:r>
          </a:p>
          <a:p>
            <a:pPr lvl="2"/>
            <a:r>
              <a:rPr lang="en-US" sz="3200" dirty="0"/>
              <a:t>Machine / statistical learning models</a:t>
            </a:r>
          </a:p>
          <a:p>
            <a:pPr lvl="2"/>
            <a:r>
              <a:rPr lang="en-US" sz="3200" dirty="0"/>
              <a:t>Based on sequence similarity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A94A42-1F6D-A346-B2C4-DF880D1C71F4}"/>
              </a:ext>
            </a:extLst>
          </p:cNvPr>
          <p:cNvCxnSpPr>
            <a:cxnSpLocks/>
          </p:cNvCxnSpPr>
          <p:nvPr/>
        </p:nvCxnSpPr>
        <p:spPr>
          <a:xfrm>
            <a:off x="1873405" y="3166946"/>
            <a:ext cx="3311912" cy="0"/>
          </a:xfrm>
          <a:prstGeom prst="line">
            <a:avLst/>
          </a:prstGeom>
          <a:ln w="349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663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7413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Imputing features using sequence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66974" y="1409701"/>
            <a:ext cx="7554845" cy="44338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But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“as few as </a:t>
            </a:r>
            <a:r>
              <a:rPr lang="en-US" dirty="0">
                <a:solidFill>
                  <a:srgbClr val="FF0000"/>
                </a:solidFill>
              </a:rPr>
              <a:t>five amino acid substitutions </a:t>
            </a:r>
            <a:r>
              <a:rPr lang="en-US" dirty="0"/>
              <a:t>… may be sufficient to confer airborne transmission” of highly pathogenic avian flu</a:t>
            </a:r>
          </a:p>
          <a:p>
            <a:pPr marL="0" indent="0">
              <a:buNone/>
            </a:pPr>
            <a:r>
              <a:rPr lang="en-US" sz="1200" b="1" dirty="0"/>
              <a:t>“Airborne Transmission of Influenza A/H5N1 Virus Between Ferrets”, </a:t>
            </a:r>
            <a:r>
              <a:rPr lang="en-US" sz="1200" b="1" cap="all" dirty="0"/>
              <a:t>SANDER HERFST, et al., </a:t>
            </a:r>
            <a:r>
              <a:rPr lang="en-US" sz="1200" b="1" i="1" cap="all" dirty="0"/>
              <a:t>SCIENCE</a:t>
            </a:r>
            <a:r>
              <a:rPr lang="en-US" sz="1200" b="1" cap="all" dirty="0"/>
              <a:t>22 JUN 2012 : 1534-1541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00" y="6486071"/>
            <a:ext cx="1212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1FC001B-F5E0-C144-A632-00FCCE5AA4AD}" type="slidenum">
              <a:rPr lang="en-US" smtClean="0"/>
              <a:pPr algn="ctr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1DE292-2530-874B-84F9-651A43F77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21" y="1120156"/>
            <a:ext cx="3797300" cy="473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477AA-93EE-BE45-B325-255FB738C115}"/>
              </a:ext>
            </a:extLst>
          </p:cNvPr>
          <p:cNvSpPr txBox="1"/>
          <p:nvPr/>
        </p:nvSpPr>
        <p:spPr>
          <a:xfrm>
            <a:off x="391968" y="5857256"/>
            <a:ext cx="453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C’mon! Look at these </a:t>
            </a:r>
            <a:r>
              <a:rPr lang="en-US" strike="sngStrike" dirty="0"/>
              <a:t>fangs</a:t>
            </a:r>
            <a:r>
              <a:rPr lang="en-US" dirty="0"/>
              <a:t> GO terms!... Look at these </a:t>
            </a:r>
            <a:r>
              <a:rPr lang="en-US" strike="sngStrike" dirty="0"/>
              <a:t>claws</a:t>
            </a:r>
            <a:r>
              <a:rPr lang="en-US" dirty="0"/>
              <a:t> taxon ids!... You think we’re supposed to eat just honey and berries?</a:t>
            </a:r>
          </a:p>
        </p:txBody>
      </p:sp>
    </p:spTree>
    <p:extLst>
      <p:ext uri="{BB962C8B-B14F-4D97-AF65-F5344CB8AC3E}">
        <p14:creationId xmlns:p14="http://schemas.microsoft.com/office/powerpoint/2010/main" val="397263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919C-0F08-C14D-92E0-8F203D9EE6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Machine and statistical learning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3C6CE-ADAD-C841-9E49-F766539AD9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4538" y="1825625"/>
            <a:ext cx="1018106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Deep learning (artificial neural networks)</a:t>
            </a:r>
          </a:p>
          <a:p>
            <a:r>
              <a:rPr lang="en-US" dirty="0"/>
              <a:t>General linear models</a:t>
            </a:r>
          </a:p>
          <a:p>
            <a:r>
              <a:rPr lang="en-US" dirty="0"/>
              <a:t>Random forests</a:t>
            </a:r>
          </a:p>
          <a:p>
            <a:r>
              <a:rPr lang="en-US" dirty="0"/>
              <a:t>Heterogeneous ensemble techniques</a:t>
            </a:r>
          </a:p>
          <a:p>
            <a:r>
              <a:rPr lang="en-US" dirty="0"/>
              <a:t>Histograms (!?)</a:t>
            </a:r>
          </a:p>
        </p:txBody>
      </p:sp>
    </p:spTree>
    <p:extLst>
      <p:ext uri="{BB962C8B-B14F-4D97-AF65-F5344CB8AC3E}">
        <p14:creationId xmlns:p14="http://schemas.microsoft.com/office/powerpoint/2010/main" val="2539452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87CF4-4427-C141-A942-0E3529BC6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9CDEE4-CE19-3848-84C7-1667F6C7B7CB}"/>
              </a:ext>
            </a:extLst>
          </p:cNvPr>
          <p:cNvSpPr/>
          <p:nvPr/>
        </p:nvSpPr>
        <p:spPr>
          <a:xfrm>
            <a:off x="394085" y="1139195"/>
            <a:ext cx="108463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Characterizing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Select most likely reading 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Detect codon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Detect viral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Detect house keeping genes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Classify protein domains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Novel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</a:rPr>
              <a:t>Plinko</a:t>
            </a:r>
            <a:r>
              <a:rPr lang="en-US" sz="2800" dirty="0">
                <a:solidFill>
                  <a:srgbClr val="000000"/>
                </a:solidFill>
              </a:rPr>
              <a:t>: Hierarchy of neural nets for HMM matching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Not-so-naïve Bayesian inference: combinatorial consistency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criteria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FFB1D8-9A40-774D-B0CB-1F844E3E4CBE}"/>
              </a:ext>
            </a:extLst>
          </p:cNvPr>
          <p:cNvSpPr txBox="1"/>
          <p:nvPr/>
        </p:nvSpPr>
        <p:spPr>
          <a:xfrm>
            <a:off x="394085" y="320629"/>
            <a:ext cx="11458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Task-specific imputation / classification requirements drive research</a:t>
            </a:r>
          </a:p>
        </p:txBody>
      </p:sp>
    </p:spTree>
    <p:extLst>
      <p:ext uri="{BB962C8B-B14F-4D97-AF65-F5344CB8AC3E}">
        <p14:creationId xmlns:p14="http://schemas.microsoft.com/office/powerpoint/2010/main" val="2543254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7697462" y="956560"/>
            <a:ext cx="4268032" cy="2403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9053" y="110651"/>
            <a:ext cx="11772947" cy="7238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Putting it all together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77388" y="1063103"/>
            <a:ext cx="5654202" cy="5089708"/>
            <a:chOff x="0" y="2749035"/>
            <a:chExt cx="5654202" cy="5089708"/>
          </a:xfrm>
        </p:grpSpPr>
        <p:sp>
          <p:nvSpPr>
            <p:cNvPr id="3" name="TextBox 2"/>
            <p:cNvSpPr txBox="1"/>
            <p:nvPr/>
          </p:nvSpPr>
          <p:spPr>
            <a:xfrm>
              <a:off x="720953" y="3118367"/>
              <a:ext cx="2375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Threats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78717" y="3118367"/>
              <a:ext cx="2375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Non-threats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26402" y="2749035"/>
              <a:ext cx="1781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Knowledge Base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5878" y="3476932"/>
              <a:ext cx="2438347" cy="16013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444665"/>
              <a:ext cx="2417073" cy="16013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9053" y="6199403"/>
              <a:ext cx="2989288" cy="1639340"/>
            </a:xfrm>
            <a:prstGeom prst="rect">
              <a:avLst/>
            </a:prstGeom>
          </p:spPr>
        </p:pic>
        <p:sp>
          <p:nvSpPr>
            <p:cNvPr id="13" name="Curved Right Arrow 12"/>
            <p:cNvSpPr/>
            <p:nvPr/>
          </p:nvSpPr>
          <p:spPr>
            <a:xfrm>
              <a:off x="1146939" y="5078298"/>
              <a:ext cx="579463" cy="1255075"/>
            </a:xfrm>
            <a:prstGeom prst="curvedRightArrow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rved Right Arrow 14"/>
            <p:cNvSpPr/>
            <p:nvPr/>
          </p:nvSpPr>
          <p:spPr>
            <a:xfrm rot="10800000">
              <a:off x="3217814" y="5078298"/>
              <a:ext cx="579463" cy="1255075"/>
            </a:xfrm>
            <a:prstGeom prst="curvedRightArrow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695" y="5259862"/>
              <a:ext cx="23754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Categorization</a:t>
              </a:r>
            </a:p>
            <a:p>
              <a:r>
                <a:rPr lang="en-US" dirty="0"/>
                <a:t>Annotation</a:t>
              </a:r>
            </a:p>
            <a:p>
              <a:r>
                <a:rPr lang="en-US" dirty="0"/>
                <a:t>Indexing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31590" y="3371859"/>
            <a:ext cx="237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Space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89114" y="1488357"/>
            <a:ext cx="201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sequence</a:t>
            </a:r>
          </a:p>
        </p:txBody>
      </p:sp>
      <p:sp>
        <p:nvSpPr>
          <p:cNvPr id="23" name="Left Arrow 22"/>
          <p:cNvSpPr/>
          <p:nvPr/>
        </p:nvSpPr>
        <p:spPr>
          <a:xfrm rot="10800000">
            <a:off x="3974665" y="4559255"/>
            <a:ext cx="1023105" cy="176373"/>
          </a:xfrm>
          <a:prstGeom prst="lef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704933" y="1051342"/>
            <a:ext cx="2015819" cy="2094319"/>
            <a:chOff x="8621414" y="939502"/>
            <a:chExt cx="2015819" cy="20943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5726" y="1302854"/>
              <a:ext cx="1476684" cy="173096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8621414" y="939502"/>
              <a:ext cx="20158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Predicted Features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3152" y="1441322"/>
            <a:ext cx="2110815" cy="17080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7770" y="3741191"/>
            <a:ext cx="3029318" cy="2853423"/>
          </a:xfrm>
          <a:prstGeom prst="rect">
            <a:avLst/>
          </a:prstGeom>
        </p:spPr>
      </p:pic>
      <p:sp>
        <p:nvSpPr>
          <p:cNvPr id="34" name="Left Arrow 33"/>
          <p:cNvSpPr/>
          <p:nvPr/>
        </p:nvSpPr>
        <p:spPr>
          <a:xfrm rot="16200000">
            <a:off x="9219626" y="3997296"/>
            <a:ext cx="1023105" cy="17637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9113" y="5193927"/>
            <a:ext cx="718587" cy="72289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0565" y="5167698"/>
            <a:ext cx="813363" cy="74787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159716" y="4777760"/>
            <a:ext cx="2015819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Threat Status</a:t>
            </a:r>
          </a:p>
        </p:txBody>
      </p:sp>
      <p:sp>
        <p:nvSpPr>
          <p:cNvPr id="38" name="Isosceles Triangle 37"/>
          <p:cNvSpPr/>
          <p:nvPr/>
        </p:nvSpPr>
        <p:spPr>
          <a:xfrm rot="5400000">
            <a:off x="6193241" y="2015065"/>
            <a:ext cx="1394204" cy="130356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171319" y="2317429"/>
            <a:ext cx="237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  <a:p>
            <a:r>
              <a:rPr lang="en-US" dirty="0"/>
              <a:t>Methods</a:t>
            </a:r>
          </a:p>
        </p:txBody>
      </p:sp>
      <p:sp>
        <p:nvSpPr>
          <p:cNvPr id="40" name="Isosceles Triangle 37">
            <a:extLst>
              <a:ext uri="{FF2B5EF4-FFF2-40B4-BE49-F238E27FC236}">
                <a16:creationId xmlns:a16="http://schemas.microsoft.com/office/drawing/2014/main" id="{EDD4EC66-9344-9040-8360-63E3CA9A681F}"/>
              </a:ext>
            </a:extLst>
          </p:cNvPr>
          <p:cNvSpPr/>
          <p:nvPr/>
        </p:nvSpPr>
        <p:spPr>
          <a:xfrm rot="10800000">
            <a:off x="10257889" y="3438827"/>
            <a:ext cx="1394204" cy="130356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558567-A476-984F-8FD0-57B69EFC1D7C}"/>
              </a:ext>
            </a:extLst>
          </p:cNvPr>
          <p:cNvSpPr txBox="1"/>
          <p:nvPr/>
        </p:nvSpPr>
        <p:spPr>
          <a:xfrm rot="5400000">
            <a:off x="9767248" y="4224675"/>
            <a:ext cx="237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894685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33C2-F29B-FC42-ABE5-222DE5A902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4788" y="96838"/>
            <a:ext cx="11987212" cy="8064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Result: IGACAT is the law clerk, not the jury</a:t>
            </a:r>
            <a:b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59FD9-22CA-0F42-BA46-C74B8681AC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4787" y="1145596"/>
            <a:ext cx="11158305" cy="30138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IGACAT sifts through case history to find relevant cases.</a:t>
            </a:r>
          </a:p>
          <a:p>
            <a:r>
              <a:rPr lang="en-US" dirty="0"/>
              <a:t>IGACAT marshals evidence for and against.</a:t>
            </a:r>
          </a:p>
          <a:p>
            <a:r>
              <a:rPr lang="en-US" dirty="0"/>
              <a:t>IGACAT draws out the implications of the evidence. </a:t>
            </a:r>
          </a:p>
          <a:p>
            <a:r>
              <a:rPr lang="en-US" dirty="0"/>
              <a:t>IGACAT explains its conclusions in terms of relevant features.</a:t>
            </a:r>
          </a:p>
        </p:txBody>
      </p:sp>
    </p:spTree>
    <p:extLst>
      <p:ext uri="{BB962C8B-B14F-4D97-AF65-F5344CB8AC3E}">
        <p14:creationId xmlns:p14="http://schemas.microsoft.com/office/powerpoint/2010/main" val="428872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6744-0F46-B44C-8371-BF1533134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72707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What is the general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EBDAA-4532-AB47-8B27-51EEBAE4B1E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4537" y="1092200"/>
            <a:ext cx="11218125" cy="5199062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Given a set of </a:t>
            </a:r>
            <a:r>
              <a:rPr lang="en-US" sz="2400" dirty="0">
                <a:solidFill>
                  <a:srgbClr val="FF0000"/>
                </a:solidFill>
              </a:rPr>
              <a:t>user-defined categories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Specified functionally (“Produces protein that causes severe cellular disruption”)_</a:t>
            </a:r>
          </a:p>
          <a:p>
            <a:pPr lvl="1"/>
            <a:r>
              <a:rPr lang="en-US" sz="2400" dirty="0"/>
              <a:t>Specified by example (“Gene XYZ is in category 2”)</a:t>
            </a:r>
          </a:p>
          <a:p>
            <a:r>
              <a:rPr lang="en-US" sz="2400" dirty="0"/>
              <a:t>and a </a:t>
            </a:r>
            <a:r>
              <a:rPr lang="en-US" sz="2400" dirty="0">
                <a:solidFill>
                  <a:srgbClr val="FF0000"/>
                </a:solidFill>
              </a:rPr>
              <a:t>short</a:t>
            </a:r>
            <a:r>
              <a:rPr lang="en-US" sz="2400" dirty="0"/>
              <a:t> (50 - 200 </a:t>
            </a:r>
            <a:r>
              <a:rPr lang="en-US" sz="2400" dirty="0" err="1"/>
              <a:t>bp</a:t>
            </a:r>
            <a:r>
              <a:rPr lang="en-US" sz="2400" dirty="0"/>
              <a:t>) [nucleotide] </a:t>
            </a:r>
            <a:r>
              <a:rPr lang="en-US" sz="2400" dirty="0">
                <a:solidFill>
                  <a:srgbClr val="FF0000"/>
                </a:solidFill>
              </a:rPr>
              <a:t>sequence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Possibly codon-optimized, disguised, chimeric, entirely novel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Categorize sequence</a:t>
            </a:r>
            <a:r>
              <a:rPr lang="en-US" sz="2400" dirty="0"/>
              <a:t> and estimate </a:t>
            </a:r>
            <a:r>
              <a:rPr lang="en-US" sz="2400" dirty="0">
                <a:solidFill>
                  <a:srgbClr val="FF0000"/>
                </a:solidFill>
              </a:rPr>
              <a:t>confidence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Optimize user-defined metrics (e.g., false positives for particular categories)</a:t>
            </a:r>
          </a:p>
          <a:p>
            <a:pPr lvl="1"/>
            <a:r>
              <a:rPr lang="en-US" sz="2400" dirty="0"/>
              <a:t>Confidence relates to probability category is correct</a:t>
            </a:r>
          </a:p>
          <a:p>
            <a:r>
              <a:rPr lang="en-US" sz="2400" dirty="0"/>
              <a:t>using </a:t>
            </a:r>
            <a:r>
              <a:rPr lang="en-US" sz="2400" dirty="0">
                <a:solidFill>
                  <a:srgbClr val="FF0000"/>
                </a:solidFill>
              </a:rPr>
              <a:t>limited computing </a:t>
            </a:r>
            <a:r>
              <a:rPr lang="en-US" sz="2400" dirty="0"/>
              <a:t>resources</a:t>
            </a:r>
          </a:p>
          <a:p>
            <a:pPr lvl="1"/>
            <a:r>
              <a:rPr lang="en-US" sz="2400" dirty="0"/>
              <a:t>Time</a:t>
            </a:r>
          </a:p>
          <a:p>
            <a:pPr lvl="1"/>
            <a:r>
              <a:rPr lang="en-US" sz="2400" dirty="0"/>
              <a:t>Disk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0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DB7C-9EBD-9D42-908B-091F7E1E2D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What makes the problem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FFCC0-B927-164B-930E-6C74D3B9F8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0292" y="1546845"/>
            <a:ext cx="11474604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Data: too much and too little</a:t>
            </a:r>
          </a:p>
          <a:p>
            <a:pPr lvl="1"/>
            <a:r>
              <a:rPr lang="en-US" dirty="0"/>
              <a:t>Too much: deep searches &amp; combinatorial algorithms too expensive</a:t>
            </a:r>
          </a:p>
          <a:p>
            <a:pPr lvl="1"/>
            <a:r>
              <a:rPr lang="en-US" dirty="0"/>
              <a:t>Too little: need to impute features from a few examples</a:t>
            </a:r>
          </a:p>
          <a:p>
            <a:r>
              <a:rPr lang="en-US" dirty="0"/>
              <a:t>Open World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Unknown unknowns shrinking?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Known unknowns growing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Unknown knowns growing</a:t>
            </a:r>
          </a:p>
        </p:txBody>
      </p:sp>
    </p:spTree>
    <p:extLst>
      <p:ext uri="{BB962C8B-B14F-4D97-AF65-F5344CB8AC3E}">
        <p14:creationId xmlns:p14="http://schemas.microsoft.com/office/powerpoint/2010/main" val="367783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3A2F-68BF-3846-A142-9C4F18A060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6826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What is the IGACAT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1E555-0456-4742-A198-E00028C121E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4537" y="1290638"/>
            <a:ext cx="11396545" cy="435133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Plug-and-play module for computer-aided sequence categorization:</a:t>
            </a:r>
          </a:p>
          <a:p>
            <a:r>
              <a:rPr lang="en-US" dirty="0"/>
              <a:t>Construct a knowledge base automatically.</a:t>
            </a:r>
          </a:p>
          <a:p>
            <a:r>
              <a:rPr lang="en-US" dirty="0"/>
              <a:t>Find relevant patterns using state-of-the-art techniques.</a:t>
            </a:r>
          </a:p>
          <a:p>
            <a:r>
              <a:rPr lang="en-US" dirty="0"/>
              <a:t>Enrich the knowledge base by propagating information.</a:t>
            </a:r>
          </a:p>
          <a:p>
            <a:r>
              <a:rPr lang="en-US" dirty="0"/>
              <a:t>Train predictors using advanced machine / statistical learning.</a:t>
            </a:r>
          </a:p>
          <a:p>
            <a:r>
              <a:rPr lang="en-US" dirty="0"/>
              <a:t>Adapt: Your problems are our problems.</a:t>
            </a:r>
          </a:p>
          <a:p>
            <a:pPr marL="0" indent="0">
              <a:buNone/>
            </a:pPr>
            <a:r>
              <a:rPr lang="en-US" dirty="0"/>
              <a:t>IGACAT is the dashboard instrument cluster, not the self-driving car.</a:t>
            </a:r>
          </a:p>
        </p:txBody>
      </p:sp>
    </p:spTree>
    <p:extLst>
      <p:ext uri="{BB962C8B-B14F-4D97-AF65-F5344CB8AC3E}">
        <p14:creationId xmlns:p14="http://schemas.microsoft.com/office/powerpoint/2010/main" val="1185984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3C0AFA-0EAC-EB46-9099-C4FB6BC2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776" y="1110543"/>
            <a:ext cx="6578453" cy="39061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FC1EF2-611D-CD45-9369-8465458742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Modular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2ED6B-E131-BD4A-BF66-8C989AE3E58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10" y="1253331"/>
            <a:ext cx="5480050" cy="435133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Designed to be easily integrated</a:t>
            </a:r>
          </a:p>
          <a:p>
            <a:pPr lvl="1"/>
            <a:r>
              <a:rPr lang="en-US" dirty="0"/>
              <a:t>A component in a larger system</a:t>
            </a:r>
          </a:p>
          <a:p>
            <a:pPr lvl="1"/>
            <a:r>
              <a:rPr lang="en-US" dirty="0"/>
              <a:t>Can be adapted as a prediction service</a:t>
            </a:r>
            <a:br>
              <a:rPr lang="en-US" dirty="0"/>
            </a:br>
            <a:r>
              <a:rPr lang="en-US" dirty="0"/>
              <a:t>with a GUI</a:t>
            </a:r>
          </a:p>
          <a:p>
            <a:r>
              <a:rPr lang="en-US" dirty="0"/>
              <a:t>Singularity container for easy deployment and integration</a:t>
            </a:r>
          </a:p>
          <a:p>
            <a:r>
              <a:rPr lang="en-US" dirty="0"/>
              <a:t>CLI or API based interface that is easy to integrate into existing solutions and infrastructure</a:t>
            </a:r>
          </a:p>
          <a:p>
            <a:r>
              <a:rPr lang="en-US" dirty="0"/>
              <a:t>Flexible configuration; easy to add/remove modules</a:t>
            </a:r>
          </a:p>
          <a:p>
            <a:r>
              <a:rPr lang="en-US" dirty="0"/>
              <a:t>Integrates best of breed capabilities as well as custom models</a:t>
            </a:r>
          </a:p>
          <a:p>
            <a:r>
              <a:rPr lang="en-US" dirty="0"/>
              <a:t>High-throughput, parallel run model can be optimized to customer needs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9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B28B1-939B-3848-8204-4B0ED179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37" y="189986"/>
            <a:ext cx="5119484" cy="3918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1E74F9-E500-534D-AFB3-BD1597CA8AAC}"/>
              </a:ext>
            </a:extLst>
          </p:cNvPr>
          <p:cNvSpPr txBox="1"/>
          <p:nvPr/>
        </p:nvSpPr>
        <p:spPr>
          <a:xfrm>
            <a:off x="298579" y="189986"/>
            <a:ext cx="401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Cascading Workflows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FDE11-FDDE-A54C-8C95-D2E5D12FC19C}"/>
              </a:ext>
            </a:extLst>
          </p:cNvPr>
          <p:cNvSpPr txBox="1"/>
          <p:nvPr/>
        </p:nvSpPr>
        <p:spPr>
          <a:xfrm>
            <a:off x="298579" y="686218"/>
            <a:ext cx="6375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Workflows can cascade into more expensive analysis for hard to characterize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sensitive search and analysis for high threat classes</a:t>
            </a:r>
          </a:p>
        </p:txBody>
      </p:sp>
      <p:pic>
        <p:nvPicPr>
          <p:cNvPr id="5" name="Google Shape;160;p19">
            <a:extLst>
              <a:ext uri="{FF2B5EF4-FFF2-40B4-BE49-F238E27FC236}">
                <a16:creationId xmlns:a16="http://schemas.microsoft.com/office/drawing/2014/main" id="{25F15487-7DE3-114A-B4E7-8ADB460970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59" y="1886547"/>
            <a:ext cx="7035800" cy="4781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038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5C8DB5-C7FA-7F42-B8B2-0A2FA226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8" y="3111335"/>
            <a:ext cx="5614722" cy="27968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D4985C-FCAC-334F-9B1E-A5E8CFFE6C57}"/>
              </a:ext>
            </a:extLst>
          </p:cNvPr>
          <p:cNvSpPr txBox="1"/>
          <p:nvPr/>
        </p:nvSpPr>
        <p:spPr>
          <a:xfrm>
            <a:off x="7885216" y="2194609"/>
            <a:ext cx="21494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CPU hours 108X over baseline</a:t>
            </a:r>
          </a:p>
        </p:txBody>
      </p:sp>
      <p:sp>
        <p:nvSpPr>
          <p:cNvPr id="7" name="Google Shape;188;p22">
            <a:extLst>
              <a:ext uri="{FF2B5EF4-FFF2-40B4-BE49-F238E27FC236}">
                <a16:creationId xmlns:a16="http://schemas.microsoft.com/office/drawing/2014/main" id="{D9F476FD-B955-264C-A297-B797F58A75EA}"/>
              </a:ext>
            </a:extLst>
          </p:cNvPr>
          <p:cNvSpPr txBox="1">
            <a:spLocks/>
          </p:cNvSpPr>
          <p:nvPr/>
        </p:nvSpPr>
        <p:spPr>
          <a:xfrm>
            <a:off x="1" y="1300163"/>
            <a:ext cx="8585860" cy="4745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06400">
              <a:spcBef>
                <a:spcPts val="1000"/>
              </a:spcBef>
              <a:buSzPts val="2800"/>
              <a:buFont typeface="Arial"/>
              <a:buChar char="-"/>
            </a:pPr>
            <a:r>
              <a:rPr lang="en-US" sz="2400"/>
              <a:t>singularity run --app ensemble --bind /home/user/igacat_stage:/stage --bind /groups/fungcat/deployment_data:/referenceData igacat_server.simg -c 32 -p override-params.json -f test/sample3.fasta</a:t>
            </a:r>
          </a:p>
          <a:p>
            <a:pPr marL="0" indent="0">
              <a:spcBef>
                <a:spcPts val="1000"/>
              </a:spcBef>
              <a:buFont typeface="Arial"/>
              <a:buNone/>
            </a:pPr>
            <a:endParaRPr lang="en-US" sz="2400"/>
          </a:p>
          <a:p>
            <a:pPr marL="457200" indent="-406400">
              <a:spcBef>
                <a:spcPts val="1000"/>
              </a:spcBef>
              <a:buSzPts val="2800"/>
              <a:buFont typeface="Arial"/>
              <a:buChar char="-"/>
            </a:pPr>
            <a:r>
              <a:rPr lang="en-US" sz="2400"/>
              <a:t>sbatch -p smp_q --exclusive igacat-run.sh -f /home/dmachi/test_single.fasta  -s /groups/fungcat/djm_results/ </a:t>
            </a:r>
          </a:p>
          <a:p>
            <a:pPr marL="228600" indent="-50800">
              <a:spcBef>
                <a:spcPts val="1000"/>
              </a:spcBef>
              <a:buFont typeface="Arial"/>
              <a:buNone/>
            </a:pPr>
            <a:endParaRPr lang="en-US" sz="2400" dirty="0"/>
          </a:p>
        </p:txBody>
      </p:sp>
      <p:sp>
        <p:nvSpPr>
          <p:cNvPr id="8" name="Google Shape;189;p22">
            <a:extLst>
              <a:ext uri="{FF2B5EF4-FFF2-40B4-BE49-F238E27FC236}">
                <a16:creationId xmlns:a16="http://schemas.microsoft.com/office/drawing/2014/main" id="{A06B97F7-7A18-2947-A7D2-06C139D09086}"/>
              </a:ext>
            </a:extLst>
          </p:cNvPr>
          <p:cNvSpPr txBox="1">
            <a:spLocks/>
          </p:cNvSpPr>
          <p:nvPr/>
        </p:nvSpPr>
        <p:spPr>
          <a:xfrm>
            <a:off x="688769" y="82551"/>
            <a:ext cx="9845675" cy="1217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/>
              <a:t>Invocation &amp;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5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B303-987D-C442-8F6C-1DA2398A52B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22963-AEF1-E54E-91EC-9F09E2C8E7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4439" y="1253331"/>
            <a:ext cx="5894388" cy="4351338"/>
          </a:xfrm>
        </p:spPr>
        <p:txBody>
          <a:bodyPr/>
          <a:lstStyle/>
          <a:p>
            <a:r>
              <a:rPr lang="en-US" sz="2800" dirty="0"/>
              <a:t>Components consist of a python wrapper and a set of configuration parameters</a:t>
            </a:r>
          </a:p>
          <a:p>
            <a:r>
              <a:rPr lang="en-US" sz="2800" dirty="0"/>
              <a:t>Query components make assertions based on the query sequence</a:t>
            </a:r>
          </a:p>
          <a:p>
            <a:r>
              <a:rPr lang="en-US" sz="2800" dirty="0"/>
              <a:t>Synthesis components make assertions based on previous assertions</a:t>
            </a:r>
          </a:p>
          <a:p>
            <a:r>
              <a:rPr lang="en-US" sz="2800" dirty="0"/>
              <a:t>Can run more than once with different parameters (e.g. database)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FBDFE-0533-394D-8155-7B9E9A992A12}"/>
              </a:ext>
            </a:extLst>
          </p:cNvPr>
          <p:cNvSpPr txBox="1"/>
          <p:nvPr/>
        </p:nvSpPr>
        <p:spPr>
          <a:xfrm>
            <a:off x="6817425" y="609494"/>
            <a:ext cx="4940136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,"kraken2_aa_all" : {</a:t>
            </a:r>
          </a:p>
          <a:p>
            <a:r>
              <a:rPr lang="en-US" dirty="0"/>
              <a:t>        "</a:t>
            </a:r>
            <a:r>
              <a:rPr lang="en-US" dirty="0" err="1"/>
              <a:t>module_name</a:t>
            </a:r>
            <a:r>
              <a:rPr lang="en-US" dirty="0"/>
              <a:t>" : "kraken2_component"</a:t>
            </a:r>
          </a:p>
          <a:p>
            <a:r>
              <a:rPr lang="en-US" dirty="0"/>
              <a:t>        ,"</a:t>
            </a:r>
            <a:r>
              <a:rPr lang="en-US" dirty="0" err="1"/>
              <a:t>class_name</a:t>
            </a:r>
            <a:r>
              <a:rPr lang="en-US" dirty="0"/>
              <a:t>" : "Kraken2Component"</a:t>
            </a:r>
          </a:p>
          <a:p>
            <a:r>
              <a:rPr lang="en-US" dirty="0"/>
              <a:t>        ,"parameters" : {</a:t>
            </a:r>
          </a:p>
          <a:p>
            <a:r>
              <a:rPr lang="en-US" dirty="0"/>
              <a:t>          "</a:t>
            </a:r>
            <a:r>
              <a:rPr lang="en-US" dirty="0" err="1"/>
              <a:t>buildLocation</a:t>
            </a:r>
            <a:r>
              <a:rPr lang="en-US" dirty="0"/>
              <a:t>": "bin"</a:t>
            </a:r>
          </a:p>
          <a:p>
            <a:r>
              <a:rPr lang="en-US" dirty="0"/>
              <a:t>          ,"</a:t>
            </a:r>
            <a:r>
              <a:rPr lang="en-US" dirty="0" err="1"/>
              <a:t>db_name</a:t>
            </a:r>
            <a:r>
              <a:rPr lang="en-US" dirty="0"/>
              <a:t>": "kraken2_aa_all"</a:t>
            </a:r>
          </a:p>
          <a:p>
            <a:r>
              <a:rPr lang="en-US" dirty="0"/>
              <a:t>          ,"confidence_threshold":0.0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5BD9A-7600-564E-B8B0-A919C7DA7272}"/>
              </a:ext>
            </a:extLst>
          </p:cNvPr>
          <p:cNvSpPr txBox="1"/>
          <p:nvPr/>
        </p:nvSpPr>
        <p:spPr>
          <a:xfrm>
            <a:off x="6817425" y="3648298"/>
            <a:ext cx="494013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,"</a:t>
            </a:r>
            <a:r>
              <a:rPr lang="en-US" dirty="0" err="1"/>
              <a:t>centrifuge_vba</a:t>
            </a:r>
            <a:r>
              <a:rPr lang="en-US" dirty="0"/>
              <a:t>" : {</a:t>
            </a:r>
          </a:p>
          <a:p>
            <a:r>
              <a:rPr lang="en-US" dirty="0"/>
              <a:t>        "</a:t>
            </a:r>
            <a:r>
              <a:rPr lang="en-US" dirty="0" err="1"/>
              <a:t>module_name</a:t>
            </a:r>
            <a:r>
              <a:rPr lang="en-US" dirty="0"/>
              <a:t>" : "</a:t>
            </a:r>
            <a:r>
              <a:rPr lang="en-US" dirty="0" err="1"/>
              <a:t>centrifuge_component</a:t>
            </a:r>
            <a:r>
              <a:rPr lang="en-US" dirty="0"/>
              <a:t>"</a:t>
            </a:r>
          </a:p>
          <a:p>
            <a:r>
              <a:rPr lang="en-US" dirty="0"/>
              <a:t>        ,"</a:t>
            </a:r>
            <a:r>
              <a:rPr lang="en-US" dirty="0" err="1"/>
              <a:t>class_name</a:t>
            </a:r>
            <a:r>
              <a:rPr lang="en-US" dirty="0"/>
              <a:t>" : "</a:t>
            </a:r>
            <a:r>
              <a:rPr lang="en-US" dirty="0" err="1"/>
              <a:t>CentrifugeComponent</a:t>
            </a:r>
            <a:r>
              <a:rPr lang="en-US" dirty="0"/>
              <a:t>"</a:t>
            </a:r>
          </a:p>
          <a:p>
            <a:r>
              <a:rPr lang="en-US" dirty="0"/>
              <a:t>        ,"parameters" : {</a:t>
            </a:r>
          </a:p>
          <a:p>
            <a:r>
              <a:rPr lang="en-US" dirty="0"/>
              <a:t>          "</a:t>
            </a:r>
            <a:r>
              <a:rPr lang="en-US" dirty="0" err="1"/>
              <a:t>buildLocation</a:t>
            </a:r>
            <a:r>
              <a:rPr lang="en-US" dirty="0"/>
              <a:t>": "</a:t>
            </a:r>
            <a:r>
              <a:rPr lang="en-US" dirty="0" err="1"/>
              <a:t>src</a:t>
            </a:r>
            <a:r>
              <a:rPr lang="en-US" dirty="0"/>
              <a:t>"</a:t>
            </a:r>
          </a:p>
          <a:p>
            <a:r>
              <a:rPr lang="en-US" dirty="0"/>
              <a:t>          ,"</a:t>
            </a:r>
            <a:r>
              <a:rPr lang="en-US" dirty="0" err="1"/>
              <a:t>dbPrefix</a:t>
            </a:r>
            <a:r>
              <a:rPr lang="en-US" dirty="0"/>
              <a:t>": "</a:t>
            </a:r>
            <a:r>
              <a:rPr lang="en-US" dirty="0" err="1"/>
              <a:t>vba</a:t>
            </a:r>
            <a:r>
              <a:rPr lang="en-US" dirty="0"/>
              <a:t>"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}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D0BAA7E-207D-1142-80E5-A2A10BEB9BDB}"/>
              </a:ext>
            </a:extLst>
          </p:cNvPr>
          <p:cNvSpPr txBox="1">
            <a:spLocks/>
          </p:cNvSpPr>
          <p:nvPr/>
        </p:nvSpPr>
        <p:spPr>
          <a:xfrm>
            <a:off x="1" y="156014"/>
            <a:ext cx="7422776" cy="1097318"/>
          </a:xfr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Low Integration Overhead</a:t>
            </a:r>
          </a:p>
        </p:txBody>
      </p:sp>
    </p:spTree>
    <p:extLst>
      <p:ext uri="{BB962C8B-B14F-4D97-AF65-F5344CB8AC3E}">
        <p14:creationId xmlns:p14="http://schemas.microsoft.com/office/powerpoint/2010/main" val="1821333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A_BII_Master (1)" id="{2FE8C05D-91B0-9741-8D15-AB3A60B0771E}" vid="{63A31B3C-FAA6-7346-A274-1E5622464CE9}"/>
    </a:ext>
  </a:extLst>
</a:theme>
</file>

<file path=ppt/theme/theme3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A_BII_Master (1)" id="{2FE8C05D-91B0-9741-8D15-AB3A60B0771E}" vid="{63A31B3C-FAA6-7346-A274-1E5622464CE9}"/>
    </a:ext>
  </a:extLst>
</a:theme>
</file>

<file path=ppt/theme/theme4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A_BII_Master (1)" id="{2FE8C05D-91B0-9741-8D15-AB3A60B0771E}" vid="{9C17989B-74C4-CF4B-8199-C63F1BA5CE9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18663</TotalTime>
  <Words>1537</Words>
  <Application>Microsoft Macintosh PowerPoint</Application>
  <PresentationFormat>Widescreen</PresentationFormat>
  <Paragraphs>292</Paragraphs>
  <Slides>28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ITC Franklin Gothic Std Book</vt:lpstr>
      <vt:lpstr>ITC Franklin Gothic Std Book Compressed</vt:lpstr>
      <vt:lpstr>ITC Franklin Gothic Std Book Condensed</vt:lpstr>
      <vt:lpstr>ITC Franklin Gothic Std Book Extra Compressed</vt:lpstr>
      <vt:lpstr>ITC Franklin Gothic Std Demi Compressed</vt:lpstr>
      <vt:lpstr>ITC Franklin Gothic Std Demi Extra Compressed</vt:lpstr>
      <vt:lpstr>Raleway</vt:lpstr>
      <vt:lpstr>Arial</vt:lpstr>
      <vt:lpstr>Calibri</vt:lpstr>
      <vt:lpstr>Calibri Light</vt:lpstr>
      <vt:lpstr>Helvetica</vt:lpstr>
      <vt:lpstr>Trebuchet MS</vt:lpstr>
      <vt:lpstr>Office Theme</vt:lpstr>
      <vt:lpstr>1_title page</vt:lpstr>
      <vt:lpstr>title page</vt:lpstr>
      <vt:lpstr>O1</vt:lpstr>
      <vt:lpstr>Integrative Genomics Approach to Computational Assessment  of Threats (IGACAT)</vt:lpstr>
      <vt:lpstr>PowerPoint Presentation</vt:lpstr>
      <vt:lpstr>What is the general problem?</vt:lpstr>
      <vt:lpstr>What makes the problem hard?</vt:lpstr>
      <vt:lpstr>What is the IGACAT solution?</vt:lpstr>
      <vt:lpstr>Modular design</vt:lpstr>
      <vt:lpstr>PowerPoint Presentation</vt:lpstr>
      <vt:lpstr>PowerPoint Presentation</vt:lpstr>
      <vt:lpstr> </vt:lpstr>
      <vt:lpstr>PowerPoint Presentation</vt:lpstr>
      <vt:lpstr> </vt:lpstr>
      <vt:lpstr>Why yet another knowledge base??</vt:lpstr>
      <vt:lpstr>Features: inherent</vt:lpstr>
      <vt:lpstr>Features: tags</vt:lpstr>
      <vt:lpstr>Features: presence on lists</vt:lpstr>
      <vt:lpstr>Features: clinical- &amp; laboratory-determined properties</vt:lpstr>
      <vt:lpstr>PowerPoint Presentation</vt:lpstr>
      <vt:lpstr>Feature extraction methods</vt:lpstr>
      <vt:lpstr>Handling sparse data and the open world</vt:lpstr>
      <vt:lpstr>PowerPoint Presentation</vt:lpstr>
      <vt:lpstr>Handling sparse data and the open world</vt:lpstr>
      <vt:lpstr>The Open World Issue</vt:lpstr>
      <vt:lpstr>Two approaches to enrichment</vt:lpstr>
      <vt:lpstr>Imputing features using sequence similarity</vt:lpstr>
      <vt:lpstr>Machine and statistical learning methods</vt:lpstr>
      <vt:lpstr>PowerPoint Presentation</vt:lpstr>
      <vt:lpstr>Putting it all together</vt:lpstr>
      <vt:lpstr>Result: IGACAT is the law clerk, not the jury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SDAL Test</dc:title>
  <dc:creator>Microsoft Office User</dc:creator>
  <cp:lastModifiedBy>Eubank, Stephen Gardner (sge3qp)</cp:lastModifiedBy>
  <cp:revision>361</cp:revision>
  <cp:lastPrinted>2018-12-19T03:07:36Z</cp:lastPrinted>
  <dcterms:created xsi:type="dcterms:W3CDTF">2016-03-03T20:17:21Z</dcterms:created>
  <dcterms:modified xsi:type="dcterms:W3CDTF">2019-07-24T19:09:01Z</dcterms:modified>
</cp:coreProperties>
</file>